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89" r:id="rId3"/>
    <p:sldId id="257" r:id="rId4"/>
    <p:sldId id="295" r:id="rId5"/>
    <p:sldId id="282" r:id="rId6"/>
    <p:sldId id="258" r:id="rId7"/>
    <p:sldId id="272" r:id="rId8"/>
    <p:sldId id="290" r:id="rId9"/>
    <p:sldId id="264" r:id="rId10"/>
    <p:sldId id="274" r:id="rId11"/>
    <p:sldId id="296" r:id="rId12"/>
    <p:sldId id="291" r:id="rId13"/>
    <p:sldId id="276" r:id="rId14"/>
    <p:sldId id="284" r:id="rId15"/>
    <p:sldId id="293" r:id="rId16"/>
    <p:sldId id="277" r:id="rId17"/>
    <p:sldId id="287" r:id="rId18"/>
    <p:sldId id="281" r:id="rId19"/>
    <p:sldId id="280" r:id="rId20"/>
    <p:sldId id="283" r:id="rId21"/>
    <p:sldId id="286" r:id="rId22"/>
    <p:sldId id="288" r:id="rId23"/>
    <p:sldId id="297"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4719"/>
  </p:normalViewPr>
  <p:slideViewPr>
    <p:cSldViewPr snapToGrid="0">
      <p:cViewPr>
        <p:scale>
          <a:sx n="104" d="100"/>
          <a:sy n="104" d="100"/>
        </p:scale>
        <p:origin x="896" y="5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444ED-8817-94E3-97A9-34B54D6BEB6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01677AC-FBBA-BC3C-3F25-6067CDA7CE4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A79B46C-50C2-8D3E-302D-540F666E7C5C}"/>
              </a:ext>
            </a:extLst>
          </p:cNvPr>
          <p:cNvSpPr>
            <a:spLocks noGrp="1"/>
          </p:cNvSpPr>
          <p:nvPr>
            <p:ph type="dt" sz="half" idx="10"/>
          </p:nvPr>
        </p:nvSpPr>
        <p:spPr/>
        <p:txBody>
          <a:bodyPr/>
          <a:lstStyle/>
          <a:p>
            <a:fld id="{CF419B87-C69B-EE47-94D0-DA0A3293230A}" type="datetimeFigureOut">
              <a:rPr lang="en-US" smtClean="0"/>
              <a:t>1/14/24</a:t>
            </a:fld>
            <a:endParaRPr lang="en-US"/>
          </a:p>
        </p:txBody>
      </p:sp>
      <p:sp>
        <p:nvSpPr>
          <p:cNvPr id="5" name="Footer Placeholder 4">
            <a:extLst>
              <a:ext uri="{FF2B5EF4-FFF2-40B4-BE49-F238E27FC236}">
                <a16:creationId xmlns:a16="http://schemas.microsoft.com/office/drawing/2014/main" id="{CEABE128-B89D-A023-4EDD-5837E1B9E94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0AAC8FB-5077-29ED-2181-4D9C7F0501BD}"/>
              </a:ext>
            </a:extLst>
          </p:cNvPr>
          <p:cNvSpPr>
            <a:spLocks noGrp="1"/>
          </p:cNvSpPr>
          <p:nvPr>
            <p:ph type="sldNum" sz="quarter" idx="12"/>
          </p:nvPr>
        </p:nvSpPr>
        <p:spPr/>
        <p:txBody>
          <a:bodyPr/>
          <a:lstStyle/>
          <a:p>
            <a:fld id="{26917DDC-A7C0-0442-BFE1-98AFA5AFEBD7}" type="slidenum">
              <a:rPr lang="en-US" smtClean="0"/>
              <a:t>‹#›</a:t>
            </a:fld>
            <a:endParaRPr lang="en-US"/>
          </a:p>
        </p:txBody>
      </p:sp>
    </p:spTree>
    <p:extLst>
      <p:ext uri="{BB962C8B-B14F-4D97-AF65-F5344CB8AC3E}">
        <p14:creationId xmlns:p14="http://schemas.microsoft.com/office/powerpoint/2010/main" val="3134640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C0B12D-2F59-96ED-2CB5-4F400054B46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4A42257-D509-993F-796E-7B86089526E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B10BF88-00CD-80F9-A72D-7E0C4CC9E686}"/>
              </a:ext>
            </a:extLst>
          </p:cNvPr>
          <p:cNvSpPr>
            <a:spLocks noGrp="1"/>
          </p:cNvSpPr>
          <p:nvPr>
            <p:ph type="dt" sz="half" idx="10"/>
          </p:nvPr>
        </p:nvSpPr>
        <p:spPr/>
        <p:txBody>
          <a:bodyPr/>
          <a:lstStyle/>
          <a:p>
            <a:fld id="{CF419B87-C69B-EE47-94D0-DA0A3293230A}" type="datetimeFigureOut">
              <a:rPr lang="en-US" smtClean="0"/>
              <a:t>1/14/24</a:t>
            </a:fld>
            <a:endParaRPr lang="en-US"/>
          </a:p>
        </p:txBody>
      </p:sp>
      <p:sp>
        <p:nvSpPr>
          <p:cNvPr id="5" name="Footer Placeholder 4">
            <a:extLst>
              <a:ext uri="{FF2B5EF4-FFF2-40B4-BE49-F238E27FC236}">
                <a16:creationId xmlns:a16="http://schemas.microsoft.com/office/drawing/2014/main" id="{4B7204F0-EA53-EF83-5B4B-86CE481C80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A1713EC-6214-9DC5-B919-59F1F2FCEF89}"/>
              </a:ext>
            </a:extLst>
          </p:cNvPr>
          <p:cNvSpPr>
            <a:spLocks noGrp="1"/>
          </p:cNvSpPr>
          <p:nvPr>
            <p:ph type="sldNum" sz="quarter" idx="12"/>
          </p:nvPr>
        </p:nvSpPr>
        <p:spPr/>
        <p:txBody>
          <a:bodyPr/>
          <a:lstStyle/>
          <a:p>
            <a:fld id="{26917DDC-A7C0-0442-BFE1-98AFA5AFEBD7}" type="slidenum">
              <a:rPr lang="en-US" smtClean="0"/>
              <a:t>‹#›</a:t>
            </a:fld>
            <a:endParaRPr lang="en-US"/>
          </a:p>
        </p:txBody>
      </p:sp>
    </p:spTree>
    <p:extLst>
      <p:ext uri="{BB962C8B-B14F-4D97-AF65-F5344CB8AC3E}">
        <p14:creationId xmlns:p14="http://schemas.microsoft.com/office/powerpoint/2010/main" val="24500829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A8D4C71-16B2-BECE-83C6-47A9F0D4161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99406BB-BEB8-9C91-D5BA-F58E313ED2A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F73CF2E-6CE2-0DF8-F535-C109159667EA}"/>
              </a:ext>
            </a:extLst>
          </p:cNvPr>
          <p:cNvSpPr>
            <a:spLocks noGrp="1"/>
          </p:cNvSpPr>
          <p:nvPr>
            <p:ph type="dt" sz="half" idx="10"/>
          </p:nvPr>
        </p:nvSpPr>
        <p:spPr/>
        <p:txBody>
          <a:bodyPr/>
          <a:lstStyle/>
          <a:p>
            <a:fld id="{CF419B87-C69B-EE47-94D0-DA0A3293230A}" type="datetimeFigureOut">
              <a:rPr lang="en-US" smtClean="0"/>
              <a:t>1/14/24</a:t>
            </a:fld>
            <a:endParaRPr lang="en-US"/>
          </a:p>
        </p:txBody>
      </p:sp>
      <p:sp>
        <p:nvSpPr>
          <p:cNvPr id="5" name="Footer Placeholder 4">
            <a:extLst>
              <a:ext uri="{FF2B5EF4-FFF2-40B4-BE49-F238E27FC236}">
                <a16:creationId xmlns:a16="http://schemas.microsoft.com/office/drawing/2014/main" id="{9D7D9F00-F788-0743-77D4-1235C0FC60A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941DD4-C6AA-B65E-3B8C-1A76BE907CFC}"/>
              </a:ext>
            </a:extLst>
          </p:cNvPr>
          <p:cNvSpPr>
            <a:spLocks noGrp="1"/>
          </p:cNvSpPr>
          <p:nvPr>
            <p:ph type="sldNum" sz="quarter" idx="12"/>
          </p:nvPr>
        </p:nvSpPr>
        <p:spPr/>
        <p:txBody>
          <a:bodyPr/>
          <a:lstStyle/>
          <a:p>
            <a:fld id="{26917DDC-A7C0-0442-BFE1-98AFA5AFEBD7}" type="slidenum">
              <a:rPr lang="en-US" smtClean="0"/>
              <a:t>‹#›</a:t>
            </a:fld>
            <a:endParaRPr lang="en-US"/>
          </a:p>
        </p:txBody>
      </p:sp>
    </p:spTree>
    <p:extLst>
      <p:ext uri="{BB962C8B-B14F-4D97-AF65-F5344CB8AC3E}">
        <p14:creationId xmlns:p14="http://schemas.microsoft.com/office/powerpoint/2010/main" val="18001331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9C0BB2-57F5-E088-EB78-D886F4FC76D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2E2A346-4B5E-7C1A-8BA0-21BA297E7D9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5B0834-0D2A-B4AB-F77B-6D0956983021}"/>
              </a:ext>
            </a:extLst>
          </p:cNvPr>
          <p:cNvSpPr>
            <a:spLocks noGrp="1"/>
          </p:cNvSpPr>
          <p:nvPr>
            <p:ph type="dt" sz="half" idx="10"/>
          </p:nvPr>
        </p:nvSpPr>
        <p:spPr/>
        <p:txBody>
          <a:bodyPr/>
          <a:lstStyle/>
          <a:p>
            <a:fld id="{CF419B87-C69B-EE47-94D0-DA0A3293230A}" type="datetimeFigureOut">
              <a:rPr lang="en-US" smtClean="0"/>
              <a:t>1/14/24</a:t>
            </a:fld>
            <a:endParaRPr lang="en-US"/>
          </a:p>
        </p:txBody>
      </p:sp>
      <p:sp>
        <p:nvSpPr>
          <p:cNvPr id="5" name="Footer Placeholder 4">
            <a:extLst>
              <a:ext uri="{FF2B5EF4-FFF2-40B4-BE49-F238E27FC236}">
                <a16:creationId xmlns:a16="http://schemas.microsoft.com/office/drawing/2014/main" id="{04F2F95D-6CE6-0DD5-C8D8-AD16ECE8348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4BC2A5C-85A2-62C9-907B-9CD6CE7AA05E}"/>
              </a:ext>
            </a:extLst>
          </p:cNvPr>
          <p:cNvSpPr>
            <a:spLocks noGrp="1"/>
          </p:cNvSpPr>
          <p:nvPr>
            <p:ph type="sldNum" sz="quarter" idx="12"/>
          </p:nvPr>
        </p:nvSpPr>
        <p:spPr/>
        <p:txBody>
          <a:bodyPr/>
          <a:lstStyle/>
          <a:p>
            <a:fld id="{26917DDC-A7C0-0442-BFE1-98AFA5AFEBD7}" type="slidenum">
              <a:rPr lang="en-US" smtClean="0"/>
              <a:t>‹#›</a:t>
            </a:fld>
            <a:endParaRPr lang="en-US"/>
          </a:p>
        </p:txBody>
      </p:sp>
    </p:spTree>
    <p:extLst>
      <p:ext uri="{BB962C8B-B14F-4D97-AF65-F5344CB8AC3E}">
        <p14:creationId xmlns:p14="http://schemas.microsoft.com/office/powerpoint/2010/main" val="32078710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73713B-E08A-90FC-132E-6E910392B3D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0C91808-478C-209C-B1AF-C7C3E1F62F9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402F5B2-7F97-2706-4D12-81239BD64195}"/>
              </a:ext>
            </a:extLst>
          </p:cNvPr>
          <p:cNvSpPr>
            <a:spLocks noGrp="1"/>
          </p:cNvSpPr>
          <p:nvPr>
            <p:ph type="dt" sz="half" idx="10"/>
          </p:nvPr>
        </p:nvSpPr>
        <p:spPr/>
        <p:txBody>
          <a:bodyPr/>
          <a:lstStyle/>
          <a:p>
            <a:fld id="{CF419B87-C69B-EE47-94D0-DA0A3293230A}" type="datetimeFigureOut">
              <a:rPr lang="en-US" smtClean="0"/>
              <a:t>1/14/24</a:t>
            </a:fld>
            <a:endParaRPr lang="en-US"/>
          </a:p>
        </p:txBody>
      </p:sp>
      <p:sp>
        <p:nvSpPr>
          <p:cNvPr id="5" name="Footer Placeholder 4">
            <a:extLst>
              <a:ext uri="{FF2B5EF4-FFF2-40B4-BE49-F238E27FC236}">
                <a16:creationId xmlns:a16="http://schemas.microsoft.com/office/drawing/2014/main" id="{FC7301E6-B0D0-B9BA-A2DA-1D40F1688DF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1117F9F-F640-2F2A-EBE7-4359455D2B0C}"/>
              </a:ext>
            </a:extLst>
          </p:cNvPr>
          <p:cNvSpPr>
            <a:spLocks noGrp="1"/>
          </p:cNvSpPr>
          <p:nvPr>
            <p:ph type="sldNum" sz="quarter" idx="12"/>
          </p:nvPr>
        </p:nvSpPr>
        <p:spPr/>
        <p:txBody>
          <a:bodyPr/>
          <a:lstStyle/>
          <a:p>
            <a:fld id="{26917DDC-A7C0-0442-BFE1-98AFA5AFEBD7}" type="slidenum">
              <a:rPr lang="en-US" smtClean="0"/>
              <a:t>‹#›</a:t>
            </a:fld>
            <a:endParaRPr lang="en-US"/>
          </a:p>
        </p:txBody>
      </p:sp>
    </p:spTree>
    <p:extLst>
      <p:ext uri="{BB962C8B-B14F-4D97-AF65-F5344CB8AC3E}">
        <p14:creationId xmlns:p14="http://schemas.microsoft.com/office/powerpoint/2010/main" val="29275902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D08DD0-2340-711C-B36A-E75B0FE6E5F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C5C1D84-DB0B-E108-E67A-045E64A407E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0D7D41C-85A8-926F-DC43-9532C7F268D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7066A40-A6EA-30CE-D02D-47D1F3BD9289}"/>
              </a:ext>
            </a:extLst>
          </p:cNvPr>
          <p:cNvSpPr>
            <a:spLocks noGrp="1"/>
          </p:cNvSpPr>
          <p:nvPr>
            <p:ph type="dt" sz="half" idx="10"/>
          </p:nvPr>
        </p:nvSpPr>
        <p:spPr/>
        <p:txBody>
          <a:bodyPr/>
          <a:lstStyle/>
          <a:p>
            <a:fld id="{CF419B87-C69B-EE47-94D0-DA0A3293230A}" type="datetimeFigureOut">
              <a:rPr lang="en-US" smtClean="0"/>
              <a:t>1/14/24</a:t>
            </a:fld>
            <a:endParaRPr lang="en-US"/>
          </a:p>
        </p:txBody>
      </p:sp>
      <p:sp>
        <p:nvSpPr>
          <p:cNvPr id="6" name="Footer Placeholder 5">
            <a:extLst>
              <a:ext uri="{FF2B5EF4-FFF2-40B4-BE49-F238E27FC236}">
                <a16:creationId xmlns:a16="http://schemas.microsoft.com/office/drawing/2014/main" id="{72221CE0-4AD8-F6E6-8FAB-E165EC3DEEF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CC12A32-0256-6D62-69EC-14B74D0380D7}"/>
              </a:ext>
            </a:extLst>
          </p:cNvPr>
          <p:cNvSpPr>
            <a:spLocks noGrp="1"/>
          </p:cNvSpPr>
          <p:nvPr>
            <p:ph type="sldNum" sz="quarter" idx="12"/>
          </p:nvPr>
        </p:nvSpPr>
        <p:spPr/>
        <p:txBody>
          <a:bodyPr/>
          <a:lstStyle/>
          <a:p>
            <a:fld id="{26917DDC-A7C0-0442-BFE1-98AFA5AFEBD7}" type="slidenum">
              <a:rPr lang="en-US" smtClean="0"/>
              <a:t>‹#›</a:t>
            </a:fld>
            <a:endParaRPr lang="en-US"/>
          </a:p>
        </p:txBody>
      </p:sp>
    </p:spTree>
    <p:extLst>
      <p:ext uri="{BB962C8B-B14F-4D97-AF65-F5344CB8AC3E}">
        <p14:creationId xmlns:p14="http://schemas.microsoft.com/office/powerpoint/2010/main" val="31169665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946A8D-305B-4FA3-A14C-B31B47A9285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F44214A-0BBB-19F6-52AF-A85FF839F08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4FAAC61-4D01-4D2F-19D1-D6363C9AF1A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3C0DAF2-D196-1016-B90D-6E05E79FC08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0E4F5CA-74BB-619E-7535-1BBECDE7D66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7A3F529-585D-DC50-8918-2050B12EB8C1}"/>
              </a:ext>
            </a:extLst>
          </p:cNvPr>
          <p:cNvSpPr>
            <a:spLocks noGrp="1"/>
          </p:cNvSpPr>
          <p:nvPr>
            <p:ph type="dt" sz="half" idx="10"/>
          </p:nvPr>
        </p:nvSpPr>
        <p:spPr/>
        <p:txBody>
          <a:bodyPr/>
          <a:lstStyle/>
          <a:p>
            <a:fld id="{CF419B87-C69B-EE47-94D0-DA0A3293230A}" type="datetimeFigureOut">
              <a:rPr lang="en-US" smtClean="0"/>
              <a:t>1/14/24</a:t>
            </a:fld>
            <a:endParaRPr lang="en-US"/>
          </a:p>
        </p:txBody>
      </p:sp>
      <p:sp>
        <p:nvSpPr>
          <p:cNvPr id="8" name="Footer Placeholder 7">
            <a:extLst>
              <a:ext uri="{FF2B5EF4-FFF2-40B4-BE49-F238E27FC236}">
                <a16:creationId xmlns:a16="http://schemas.microsoft.com/office/drawing/2014/main" id="{6B30AF5D-1867-873E-BF75-9407D7C0C05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51738CD-2724-7819-21AF-6F683D1C1BF7}"/>
              </a:ext>
            </a:extLst>
          </p:cNvPr>
          <p:cNvSpPr>
            <a:spLocks noGrp="1"/>
          </p:cNvSpPr>
          <p:nvPr>
            <p:ph type="sldNum" sz="quarter" idx="12"/>
          </p:nvPr>
        </p:nvSpPr>
        <p:spPr/>
        <p:txBody>
          <a:bodyPr/>
          <a:lstStyle/>
          <a:p>
            <a:fld id="{26917DDC-A7C0-0442-BFE1-98AFA5AFEBD7}" type="slidenum">
              <a:rPr lang="en-US" smtClean="0"/>
              <a:t>‹#›</a:t>
            </a:fld>
            <a:endParaRPr lang="en-US"/>
          </a:p>
        </p:txBody>
      </p:sp>
    </p:spTree>
    <p:extLst>
      <p:ext uri="{BB962C8B-B14F-4D97-AF65-F5344CB8AC3E}">
        <p14:creationId xmlns:p14="http://schemas.microsoft.com/office/powerpoint/2010/main" val="40071619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6371DA-A11A-1826-2AB6-73D6DAF4A20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167FDE0-4334-2358-EF6B-53E7286A4BE8}"/>
              </a:ext>
            </a:extLst>
          </p:cNvPr>
          <p:cNvSpPr>
            <a:spLocks noGrp="1"/>
          </p:cNvSpPr>
          <p:nvPr>
            <p:ph type="dt" sz="half" idx="10"/>
          </p:nvPr>
        </p:nvSpPr>
        <p:spPr/>
        <p:txBody>
          <a:bodyPr/>
          <a:lstStyle/>
          <a:p>
            <a:fld id="{CF419B87-C69B-EE47-94D0-DA0A3293230A}" type="datetimeFigureOut">
              <a:rPr lang="en-US" smtClean="0"/>
              <a:t>1/14/24</a:t>
            </a:fld>
            <a:endParaRPr lang="en-US"/>
          </a:p>
        </p:txBody>
      </p:sp>
      <p:sp>
        <p:nvSpPr>
          <p:cNvPr id="4" name="Footer Placeholder 3">
            <a:extLst>
              <a:ext uri="{FF2B5EF4-FFF2-40B4-BE49-F238E27FC236}">
                <a16:creationId xmlns:a16="http://schemas.microsoft.com/office/drawing/2014/main" id="{31E11D63-3951-AC3F-CD57-6E96D61B143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89C889D-F3E3-8E8C-DAB0-308179922F4E}"/>
              </a:ext>
            </a:extLst>
          </p:cNvPr>
          <p:cNvSpPr>
            <a:spLocks noGrp="1"/>
          </p:cNvSpPr>
          <p:nvPr>
            <p:ph type="sldNum" sz="quarter" idx="12"/>
          </p:nvPr>
        </p:nvSpPr>
        <p:spPr/>
        <p:txBody>
          <a:bodyPr/>
          <a:lstStyle/>
          <a:p>
            <a:fld id="{26917DDC-A7C0-0442-BFE1-98AFA5AFEBD7}" type="slidenum">
              <a:rPr lang="en-US" smtClean="0"/>
              <a:t>‹#›</a:t>
            </a:fld>
            <a:endParaRPr lang="en-US"/>
          </a:p>
        </p:txBody>
      </p:sp>
    </p:spTree>
    <p:extLst>
      <p:ext uri="{BB962C8B-B14F-4D97-AF65-F5344CB8AC3E}">
        <p14:creationId xmlns:p14="http://schemas.microsoft.com/office/powerpoint/2010/main" val="24524201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0B8D638-02CB-DC94-E460-0F43503F0578}"/>
              </a:ext>
            </a:extLst>
          </p:cNvPr>
          <p:cNvSpPr>
            <a:spLocks noGrp="1"/>
          </p:cNvSpPr>
          <p:nvPr>
            <p:ph type="dt" sz="half" idx="10"/>
          </p:nvPr>
        </p:nvSpPr>
        <p:spPr/>
        <p:txBody>
          <a:bodyPr/>
          <a:lstStyle/>
          <a:p>
            <a:fld id="{CF419B87-C69B-EE47-94D0-DA0A3293230A}" type="datetimeFigureOut">
              <a:rPr lang="en-US" smtClean="0"/>
              <a:t>1/14/24</a:t>
            </a:fld>
            <a:endParaRPr lang="en-US"/>
          </a:p>
        </p:txBody>
      </p:sp>
      <p:sp>
        <p:nvSpPr>
          <p:cNvPr id="3" name="Footer Placeholder 2">
            <a:extLst>
              <a:ext uri="{FF2B5EF4-FFF2-40B4-BE49-F238E27FC236}">
                <a16:creationId xmlns:a16="http://schemas.microsoft.com/office/drawing/2014/main" id="{755FFBC4-53D9-C65D-B4C8-F07C5F9DF92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72CC1FB-590C-4EED-75E3-4C2EAE814073}"/>
              </a:ext>
            </a:extLst>
          </p:cNvPr>
          <p:cNvSpPr>
            <a:spLocks noGrp="1"/>
          </p:cNvSpPr>
          <p:nvPr>
            <p:ph type="sldNum" sz="quarter" idx="12"/>
          </p:nvPr>
        </p:nvSpPr>
        <p:spPr/>
        <p:txBody>
          <a:bodyPr/>
          <a:lstStyle/>
          <a:p>
            <a:fld id="{26917DDC-A7C0-0442-BFE1-98AFA5AFEBD7}" type="slidenum">
              <a:rPr lang="en-US" smtClean="0"/>
              <a:t>‹#›</a:t>
            </a:fld>
            <a:endParaRPr lang="en-US"/>
          </a:p>
        </p:txBody>
      </p:sp>
    </p:spTree>
    <p:extLst>
      <p:ext uri="{BB962C8B-B14F-4D97-AF65-F5344CB8AC3E}">
        <p14:creationId xmlns:p14="http://schemas.microsoft.com/office/powerpoint/2010/main" val="31150943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0BB150-52ED-9B00-5A42-6FC20237DC4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D93FEDE-15FF-228C-57D9-025A35F2818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492A6EA-7C68-04B3-6405-168CAAFC3B8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325962C-5447-1A12-930B-1FE4055BF1AF}"/>
              </a:ext>
            </a:extLst>
          </p:cNvPr>
          <p:cNvSpPr>
            <a:spLocks noGrp="1"/>
          </p:cNvSpPr>
          <p:nvPr>
            <p:ph type="dt" sz="half" idx="10"/>
          </p:nvPr>
        </p:nvSpPr>
        <p:spPr/>
        <p:txBody>
          <a:bodyPr/>
          <a:lstStyle/>
          <a:p>
            <a:fld id="{CF419B87-C69B-EE47-94D0-DA0A3293230A}" type="datetimeFigureOut">
              <a:rPr lang="en-US" smtClean="0"/>
              <a:t>1/14/24</a:t>
            </a:fld>
            <a:endParaRPr lang="en-US"/>
          </a:p>
        </p:txBody>
      </p:sp>
      <p:sp>
        <p:nvSpPr>
          <p:cNvPr id="6" name="Footer Placeholder 5">
            <a:extLst>
              <a:ext uri="{FF2B5EF4-FFF2-40B4-BE49-F238E27FC236}">
                <a16:creationId xmlns:a16="http://schemas.microsoft.com/office/drawing/2014/main" id="{0CDF92A1-4047-0BCC-16EF-816C581D47C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805B432-C695-D55E-A3FE-5C30420AC1E0}"/>
              </a:ext>
            </a:extLst>
          </p:cNvPr>
          <p:cNvSpPr>
            <a:spLocks noGrp="1"/>
          </p:cNvSpPr>
          <p:nvPr>
            <p:ph type="sldNum" sz="quarter" idx="12"/>
          </p:nvPr>
        </p:nvSpPr>
        <p:spPr/>
        <p:txBody>
          <a:bodyPr/>
          <a:lstStyle/>
          <a:p>
            <a:fld id="{26917DDC-A7C0-0442-BFE1-98AFA5AFEBD7}" type="slidenum">
              <a:rPr lang="en-US" smtClean="0"/>
              <a:t>‹#›</a:t>
            </a:fld>
            <a:endParaRPr lang="en-US"/>
          </a:p>
        </p:txBody>
      </p:sp>
    </p:spTree>
    <p:extLst>
      <p:ext uri="{BB962C8B-B14F-4D97-AF65-F5344CB8AC3E}">
        <p14:creationId xmlns:p14="http://schemas.microsoft.com/office/powerpoint/2010/main" val="29198607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558277-C244-8C6E-A4E9-FDA9CA1836B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5845C95-A62A-53DA-1AB9-44F8151291F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16E18FA-0835-76E8-7B6A-C7ABAA42717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AA3DE05-6A6A-339E-CC4B-98B4895058EC}"/>
              </a:ext>
            </a:extLst>
          </p:cNvPr>
          <p:cNvSpPr>
            <a:spLocks noGrp="1"/>
          </p:cNvSpPr>
          <p:nvPr>
            <p:ph type="dt" sz="half" idx="10"/>
          </p:nvPr>
        </p:nvSpPr>
        <p:spPr/>
        <p:txBody>
          <a:bodyPr/>
          <a:lstStyle/>
          <a:p>
            <a:fld id="{CF419B87-C69B-EE47-94D0-DA0A3293230A}" type="datetimeFigureOut">
              <a:rPr lang="en-US" smtClean="0"/>
              <a:t>1/14/24</a:t>
            </a:fld>
            <a:endParaRPr lang="en-US"/>
          </a:p>
        </p:txBody>
      </p:sp>
      <p:sp>
        <p:nvSpPr>
          <p:cNvPr id="6" name="Footer Placeholder 5">
            <a:extLst>
              <a:ext uri="{FF2B5EF4-FFF2-40B4-BE49-F238E27FC236}">
                <a16:creationId xmlns:a16="http://schemas.microsoft.com/office/drawing/2014/main" id="{AC493492-1B11-252C-5135-2EE00646E11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6B4EDBF-B69E-3C92-2C39-E734BFFF0067}"/>
              </a:ext>
            </a:extLst>
          </p:cNvPr>
          <p:cNvSpPr>
            <a:spLocks noGrp="1"/>
          </p:cNvSpPr>
          <p:nvPr>
            <p:ph type="sldNum" sz="quarter" idx="12"/>
          </p:nvPr>
        </p:nvSpPr>
        <p:spPr/>
        <p:txBody>
          <a:bodyPr/>
          <a:lstStyle/>
          <a:p>
            <a:fld id="{26917DDC-A7C0-0442-BFE1-98AFA5AFEBD7}" type="slidenum">
              <a:rPr lang="en-US" smtClean="0"/>
              <a:t>‹#›</a:t>
            </a:fld>
            <a:endParaRPr lang="en-US"/>
          </a:p>
        </p:txBody>
      </p:sp>
    </p:spTree>
    <p:extLst>
      <p:ext uri="{BB962C8B-B14F-4D97-AF65-F5344CB8AC3E}">
        <p14:creationId xmlns:p14="http://schemas.microsoft.com/office/powerpoint/2010/main" val="2459222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A115042-AFF1-6D2C-3E20-20821DD55C4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D589294-E5E1-3C65-CF0C-2363713640B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8493E54-EA97-47F0-EE36-7A56A79DCD6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F419B87-C69B-EE47-94D0-DA0A3293230A}" type="datetimeFigureOut">
              <a:rPr lang="en-US" smtClean="0"/>
              <a:t>1/14/24</a:t>
            </a:fld>
            <a:endParaRPr lang="en-US"/>
          </a:p>
        </p:txBody>
      </p:sp>
      <p:sp>
        <p:nvSpPr>
          <p:cNvPr id="5" name="Footer Placeholder 4">
            <a:extLst>
              <a:ext uri="{FF2B5EF4-FFF2-40B4-BE49-F238E27FC236}">
                <a16:creationId xmlns:a16="http://schemas.microsoft.com/office/drawing/2014/main" id="{16846AB6-586F-A3A3-7B86-2DD021F0F9C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5A77442-17E5-ECB3-DA3D-18424665A67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6917DDC-A7C0-0442-BFE1-98AFA5AFEBD7}" type="slidenum">
              <a:rPr lang="en-US" smtClean="0"/>
              <a:t>‹#›</a:t>
            </a:fld>
            <a:endParaRPr lang="en-US"/>
          </a:p>
        </p:txBody>
      </p:sp>
    </p:spTree>
    <p:extLst>
      <p:ext uri="{BB962C8B-B14F-4D97-AF65-F5344CB8AC3E}">
        <p14:creationId xmlns:p14="http://schemas.microsoft.com/office/powerpoint/2010/main" val="41502690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5" Type="http://schemas.openxmlformats.org/officeDocument/2006/relationships/hyperlink" Target="https://github.com/RyanFineganTradingProjects/2023-11-27-Trades/blob/main/HII%20Long.pdf" TargetMode="External"/><Relationship Id="rId4" Type="http://schemas.openxmlformats.org/officeDocument/2006/relationships/hyperlink" Target="https://github.com/RyanFineganTradingProjects/2023-11-27-Trades/blob/main/QD%20Trading%20Strat%20HII.ipynb" TargetMode="External"/></Relationships>
</file>

<file path=ppt/slides/_rels/slide23.xml.rels><?xml version="1.0" encoding="UTF-8" standalone="yes"?>
<Relationships xmlns="http://schemas.openxmlformats.org/package/2006/relationships"><Relationship Id="rId3" Type="http://schemas.openxmlformats.org/officeDocument/2006/relationships/hyperlink" Target="https://github.com/RyanFineganTradingProjects/2023-11-27-Trades" TargetMode="External"/><Relationship Id="rId2" Type="http://schemas.openxmlformats.org/officeDocument/2006/relationships/hyperlink" Target="https://github.com/RyanFineganTradingProjects/MacroOutlook2024/blob/main/Macro%20and%20Asset%20Allocation.ipynb"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A522A2-586E-4C74-8005-0377DD31D292}"/>
              </a:ext>
            </a:extLst>
          </p:cNvPr>
          <p:cNvSpPr>
            <a:spLocks noGrp="1"/>
          </p:cNvSpPr>
          <p:nvPr>
            <p:ph type="ctrTitle"/>
          </p:nvPr>
        </p:nvSpPr>
        <p:spPr/>
        <p:txBody>
          <a:bodyPr/>
          <a:lstStyle/>
          <a:p>
            <a:r>
              <a:rPr lang="en-US" dirty="0"/>
              <a:t>Macro Outlook</a:t>
            </a:r>
          </a:p>
        </p:txBody>
      </p:sp>
      <p:sp>
        <p:nvSpPr>
          <p:cNvPr id="3" name="Subtitle 2">
            <a:extLst>
              <a:ext uri="{FF2B5EF4-FFF2-40B4-BE49-F238E27FC236}">
                <a16:creationId xmlns:a16="http://schemas.microsoft.com/office/drawing/2014/main" id="{4F796AF9-4AD3-A668-D41E-83E16AC66AE8}"/>
              </a:ext>
            </a:extLst>
          </p:cNvPr>
          <p:cNvSpPr>
            <a:spLocks noGrp="1"/>
          </p:cNvSpPr>
          <p:nvPr>
            <p:ph type="subTitle" idx="1"/>
          </p:nvPr>
        </p:nvSpPr>
        <p:spPr/>
        <p:txBody>
          <a:bodyPr/>
          <a:lstStyle/>
          <a:p>
            <a:r>
              <a:rPr lang="en-US" dirty="0"/>
              <a:t>2024</a:t>
            </a:r>
          </a:p>
        </p:txBody>
      </p:sp>
    </p:spTree>
    <p:extLst>
      <p:ext uri="{BB962C8B-B14F-4D97-AF65-F5344CB8AC3E}">
        <p14:creationId xmlns:p14="http://schemas.microsoft.com/office/powerpoint/2010/main" val="21261421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F242611-1494-8363-6256-8AB6AEA9E55D}"/>
              </a:ext>
            </a:extLst>
          </p:cNvPr>
          <p:cNvSpPr>
            <a:spLocks noGrp="1"/>
          </p:cNvSpPr>
          <p:nvPr>
            <p:ph type="title"/>
          </p:nvPr>
        </p:nvSpPr>
        <p:spPr>
          <a:xfrm>
            <a:off x="589560" y="856180"/>
            <a:ext cx="4560584" cy="1128068"/>
          </a:xfrm>
        </p:spPr>
        <p:txBody>
          <a:bodyPr anchor="ctr">
            <a:normAutofit/>
          </a:bodyPr>
          <a:lstStyle/>
          <a:p>
            <a:r>
              <a:rPr lang="en-US" sz="3700"/>
              <a:t>Temporary Health Services </a:t>
            </a:r>
          </a:p>
        </p:txBody>
      </p:sp>
      <p:grpSp>
        <p:nvGrpSpPr>
          <p:cNvPr id="26" name="Group 25">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27" name="Rectangle 26">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 name="Rectangle 29">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EB00AB9-C0C9-5278-DE65-A7A27A8C730F}"/>
              </a:ext>
            </a:extLst>
          </p:cNvPr>
          <p:cNvSpPr>
            <a:spLocks noGrp="1"/>
          </p:cNvSpPr>
          <p:nvPr>
            <p:ph idx="1"/>
          </p:nvPr>
        </p:nvSpPr>
        <p:spPr>
          <a:xfrm>
            <a:off x="590719" y="2330505"/>
            <a:ext cx="4559425" cy="3979585"/>
          </a:xfrm>
        </p:spPr>
        <p:txBody>
          <a:bodyPr anchor="ctr">
            <a:normAutofit/>
          </a:bodyPr>
          <a:lstStyle/>
          <a:p>
            <a:r>
              <a:rPr lang="en-US" sz="2000" dirty="0"/>
              <a:t>Starts declining in each economic downturn</a:t>
            </a:r>
          </a:p>
          <a:p>
            <a:r>
              <a:rPr lang="en-US" sz="2000" dirty="0"/>
              <a:t>Leading indicator for Fed mandate of full employment</a:t>
            </a:r>
          </a:p>
        </p:txBody>
      </p:sp>
      <p:sp>
        <p:nvSpPr>
          <p:cNvPr id="32" name="Rectangle 31">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graph with blue lines&#10;&#10;Description automatically generated">
            <a:extLst>
              <a:ext uri="{FF2B5EF4-FFF2-40B4-BE49-F238E27FC236}">
                <a16:creationId xmlns:a16="http://schemas.microsoft.com/office/drawing/2014/main" id="{CA11114A-36CC-D5C7-3C74-21EB2337768C}"/>
              </a:ext>
            </a:extLst>
          </p:cNvPr>
          <p:cNvPicPr>
            <a:picLocks noChangeAspect="1"/>
          </p:cNvPicPr>
          <p:nvPr/>
        </p:nvPicPr>
        <p:blipFill rotWithShape="1">
          <a:blip r:embed="rId2"/>
          <a:srcRect r="4" b="324"/>
          <a:stretch/>
        </p:blipFill>
        <p:spPr>
          <a:xfrm>
            <a:off x="5977788" y="799352"/>
            <a:ext cx="5425410" cy="5259296"/>
          </a:xfrm>
          <a:prstGeom prst="rect">
            <a:avLst/>
          </a:prstGeom>
        </p:spPr>
      </p:pic>
    </p:spTree>
    <p:extLst>
      <p:ext uri="{BB962C8B-B14F-4D97-AF65-F5344CB8AC3E}">
        <p14:creationId xmlns:p14="http://schemas.microsoft.com/office/powerpoint/2010/main" val="24347050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F242611-1494-8363-6256-8AB6AEA9E55D}"/>
              </a:ext>
            </a:extLst>
          </p:cNvPr>
          <p:cNvSpPr>
            <a:spLocks noGrp="1"/>
          </p:cNvSpPr>
          <p:nvPr>
            <p:ph type="title"/>
          </p:nvPr>
        </p:nvSpPr>
        <p:spPr>
          <a:xfrm>
            <a:off x="589560" y="856180"/>
            <a:ext cx="4560584" cy="1128068"/>
          </a:xfrm>
        </p:spPr>
        <p:txBody>
          <a:bodyPr anchor="ctr">
            <a:normAutofit/>
          </a:bodyPr>
          <a:lstStyle/>
          <a:p>
            <a:r>
              <a:rPr lang="en-US" sz="3700" dirty="0"/>
              <a:t>NFP Revisions</a:t>
            </a:r>
          </a:p>
        </p:txBody>
      </p:sp>
      <p:grpSp>
        <p:nvGrpSpPr>
          <p:cNvPr id="26" name="Group 25">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27" name="Rectangle 26">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 name="Rectangle 29">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EB00AB9-C0C9-5278-DE65-A7A27A8C730F}"/>
              </a:ext>
            </a:extLst>
          </p:cNvPr>
          <p:cNvSpPr>
            <a:spLocks noGrp="1"/>
          </p:cNvSpPr>
          <p:nvPr>
            <p:ph idx="1"/>
          </p:nvPr>
        </p:nvSpPr>
        <p:spPr>
          <a:xfrm>
            <a:off x="590719" y="2330505"/>
            <a:ext cx="4559425" cy="3979585"/>
          </a:xfrm>
        </p:spPr>
        <p:txBody>
          <a:bodyPr anchor="ctr">
            <a:normAutofit/>
          </a:bodyPr>
          <a:lstStyle/>
          <a:p>
            <a:r>
              <a:rPr lang="en-US" sz="2000" dirty="0"/>
              <a:t>Haven’t seen so many NFP downward revisions since 2008</a:t>
            </a:r>
          </a:p>
          <a:p>
            <a:r>
              <a:rPr lang="en-US" sz="2000" dirty="0"/>
              <a:t>Credit: Danielle DiMartino Booth</a:t>
            </a:r>
          </a:p>
        </p:txBody>
      </p:sp>
      <p:sp>
        <p:nvSpPr>
          <p:cNvPr id="32" name="Rectangle 31">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372F739B-CE02-6951-56AD-626901410E14}"/>
              </a:ext>
            </a:extLst>
          </p:cNvPr>
          <p:cNvPicPr>
            <a:picLocks noChangeAspect="1"/>
          </p:cNvPicPr>
          <p:nvPr/>
        </p:nvPicPr>
        <p:blipFill>
          <a:blip r:embed="rId2"/>
          <a:stretch>
            <a:fillRect/>
          </a:stretch>
        </p:blipFill>
        <p:spPr>
          <a:xfrm>
            <a:off x="6513787" y="644312"/>
            <a:ext cx="4134788" cy="5568739"/>
          </a:xfrm>
          <a:prstGeom prst="rect">
            <a:avLst/>
          </a:prstGeom>
        </p:spPr>
      </p:pic>
    </p:spTree>
    <p:extLst>
      <p:ext uri="{BB962C8B-B14F-4D97-AF65-F5344CB8AC3E}">
        <p14:creationId xmlns:p14="http://schemas.microsoft.com/office/powerpoint/2010/main" val="27657473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9" name="Rectangle 48">
            <a:extLst>
              <a:ext uri="{FF2B5EF4-FFF2-40B4-BE49-F238E27FC236}">
                <a16:creationId xmlns:a16="http://schemas.microsoft.com/office/drawing/2014/main" id="{DBC6133C-0615-4CE4-9132-37E609A9B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F242611-1494-8363-6256-8AB6AEA9E55D}"/>
              </a:ext>
            </a:extLst>
          </p:cNvPr>
          <p:cNvSpPr>
            <a:spLocks noGrp="1"/>
          </p:cNvSpPr>
          <p:nvPr>
            <p:ph type="title"/>
          </p:nvPr>
        </p:nvSpPr>
        <p:spPr>
          <a:xfrm>
            <a:off x="645064" y="525982"/>
            <a:ext cx="4282983" cy="1200361"/>
          </a:xfrm>
        </p:spPr>
        <p:txBody>
          <a:bodyPr anchor="b">
            <a:normAutofit/>
          </a:bodyPr>
          <a:lstStyle/>
          <a:p>
            <a:r>
              <a:rPr lang="en-US" sz="3600"/>
              <a:t>Wage Inflation</a:t>
            </a:r>
          </a:p>
        </p:txBody>
      </p:sp>
      <p:sp>
        <p:nvSpPr>
          <p:cNvPr id="50" name="Rectangle 49">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6533"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EB00AB9-C0C9-5278-DE65-A7A27A8C730F}"/>
              </a:ext>
            </a:extLst>
          </p:cNvPr>
          <p:cNvSpPr>
            <a:spLocks noGrp="1"/>
          </p:cNvSpPr>
          <p:nvPr>
            <p:ph idx="1"/>
          </p:nvPr>
        </p:nvSpPr>
        <p:spPr>
          <a:xfrm>
            <a:off x="645066" y="2031101"/>
            <a:ext cx="4282984" cy="3511943"/>
          </a:xfrm>
        </p:spPr>
        <p:txBody>
          <a:bodyPr anchor="ctr">
            <a:normAutofit/>
          </a:bodyPr>
          <a:lstStyle/>
          <a:p>
            <a:r>
              <a:rPr lang="en-US" sz="1800" dirty="0"/>
              <a:t>Hawkish: ECI and AHE are trending downward but still no where near where Fed has targeted for proxy for wage inflation</a:t>
            </a:r>
          </a:p>
          <a:p>
            <a:r>
              <a:rPr lang="en-US" sz="1800" dirty="0"/>
              <a:t>Relevant: Fed mandate for price stability and participants might be overlooking as March rate cuts around 70%</a:t>
            </a:r>
          </a:p>
        </p:txBody>
      </p:sp>
      <p:sp>
        <p:nvSpPr>
          <p:cNvPr id="51" name="Rectangle 50">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5843"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90492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6793"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graph of two people&#10;&#10;Description automatically generated">
            <a:extLst>
              <a:ext uri="{FF2B5EF4-FFF2-40B4-BE49-F238E27FC236}">
                <a16:creationId xmlns:a16="http://schemas.microsoft.com/office/drawing/2014/main" id="{F8EB948D-6296-A6DB-0F3E-1B7EA3C1AA01}"/>
              </a:ext>
            </a:extLst>
          </p:cNvPr>
          <p:cNvPicPr>
            <a:picLocks noChangeAspect="1"/>
          </p:cNvPicPr>
          <p:nvPr/>
        </p:nvPicPr>
        <p:blipFill rotWithShape="1">
          <a:blip r:embed="rId2"/>
          <a:srcRect t="643" b="1903"/>
          <a:stretch/>
        </p:blipFill>
        <p:spPr>
          <a:xfrm>
            <a:off x="5987738" y="2380162"/>
            <a:ext cx="5628018" cy="1864805"/>
          </a:xfrm>
          <a:prstGeom prst="rect">
            <a:avLst/>
          </a:prstGeom>
        </p:spPr>
      </p:pic>
    </p:spTree>
    <p:extLst>
      <p:ext uri="{BB962C8B-B14F-4D97-AF65-F5344CB8AC3E}">
        <p14:creationId xmlns:p14="http://schemas.microsoft.com/office/powerpoint/2010/main" val="576811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AAE94E3-A7DB-4868-B1E3-E49703488B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6BBA6D7-F7C1-B165-3CF5-FF7730AEA453}"/>
              </a:ext>
            </a:extLst>
          </p:cNvPr>
          <p:cNvSpPr>
            <a:spLocks noGrp="1"/>
          </p:cNvSpPr>
          <p:nvPr>
            <p:ph type="title"/>
          </p:nvPr>
        </p:nvSpPr>
        <p:spPr>
          <a:xfrm>
            <a:off x="589560" y="856180"/>
            <a:ext cx="5279408" cy="1128068"/>
          </a:xfrm>
        </p:spPr>
        <p:txBody>
          <a:bodyPr anchor="ctr">
            <a:normAutofit fontScale="90000"/>
          </a:bodyPr>
          <a:lstStyle/>
          <a:p>
            <a:r>
              <a:rPr lang="en-US" sz="4000" dirty="0"/>
              <a:t>C&amp;I Tightening Standards</a:t>
            </a:r>
          </a:p>
        </p:txBody>
      </p:sp>
      <p:grpSp>
        <p:nvGrpSpPr>
          <p:cNvPr id="12" name="Group 11">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13" name="Rectangle 12">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123821"/>
            <a:ext cx="4975066"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1CB60BC-7C0E-77CB-BF6C-C5F00CA0CEAC}"/>
              </a:ext>
            </a:extLst>
          </p:cNvPr>
          <p:cNvSpPr>
            <a:spLocks noGrp="1"/>
          </p:cNvSpPr>
          <p:nvPr>
            <p:ph idx="1"/>
          </p:nvPr>
        </p:nvSpPr>
        <p:spPr>
          <a:xfrm>
            <a:off x="590719" y="2330505"/>
            <a:ext cx="5278066" cy="3979585"/>
          </a:xfrm>
        </p:spPr>
        <p:txBody>
          <a:bodyPr anchor="ctr">
            <a:normAutofit/>
          </a:bodyPr>
          <a:lstStyle/>
          <a:p>
            <a:r>
              <a:rPr lang="en-US" sz="2000" dirty="0"/>
              <a:t>Real GDP tracks 3 quarter lag of C&amp;I Tightening Standards for Large and MM Firms. </a:t>
            </a:r>
          </a:p>
          <a:p>
            <a:r>
              <a:rPr lang="en-US" sz="2000" dirty="0"/>
              <a:t>Reaffirming consensus that Real GDP will slow 4Q23. </a:t>
            </a:r>
          </a:p>
        </p:txBody>
      </p:sp>
      <p:sp>
        <p:nvSpPr>
          <p:cNvPr id="18" name="Rectangle 17">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9687" y="357447"/>
            <a:ext cx="4845488" cy="292358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8D00E2D7-13AC-2F3E-02A8-E5305C4F1BD9}"/>
              </a:ext>
            </a:extLst>
          </p:cNvPr>
          <p:cNvPicPr>
            <a:picLocks noChangeAspect="1"/>
          </p:cNvPicPr>
          <p:nvPr/>
        </p:nvPicPr>
        <p:blipFill>
          <a:blip r:embed="rId2"/>
          <a:stretch>
            <a:fillRect/>
          </a:stretch>
        </p:blipFill>
        <p:spPr>
          <a:xfrm>
            <a:off x="7306644" y="581892"/>
            <a:ext cx="3950991" cy="2518756"/>
          </a:xfrm>
          <a:prstGeom prst="rect">
            <a:avLst/>
          </a:prstGeom>
        </p:spPr>
      </p:pic>
      <p:sp>
        <p:nvSpPr>
          <p:cNvPr id="22" name="Rectangle 21">
            <a:extLst>
              <a:ext uri="{FF2B5EF4-FFF2-40B4-BE49-F238E27FC236}">
                <a16:creationId xmlns:a16="http://schemas.microsoft.com/office/drawing/2014/main" id="{8CB5D2D7-DF65-4E86-BFBA-FFB9B5ACEB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9687" y="3505479"/>
            <a:ext cx="4845488" cy="292358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F18EB541-7D25-60C4-BD46-CA279B21C1B1}"/>
              </a:ext>
            </a:extLst>
          </p:cNvPr>
          <p:cNvPicPr>
            <a:picLocks noChangeAspect="1"/>
          </p:cNvPicPr>
          <p:nvPr/>
        </p:nvPicPr>
        <p:blipFill>
          <a:blip r:embed="rId3"/>
          <a:stretch>
            <a:fillRect/>
          </a:stretch>
        </p:blipFill>
        <p:spPr>
          <a:xfrm>
            <a:off x="7634962" y="3707894"/>
            <a:ext cx="3292491" cy="2518756"/>
          </a:xfrm>
          <a:prstGeom prst="rect">
            <a:avLst/>
          </a:prstGeom>
        </p:spPr>
      </p:pic>
    </p:spTree>
    <p:extLst>
      <p:ext uri="{BB962C8B-B14F-4D97-AF65-F5344CB8AC3E}">
        <p14:creationId xmlns:p14="http://schemas.microsoft.com/office/powerpoint/2010/main" val="296320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BF61EA3-B236-439E-9C0B-340980D56B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2B50837-8A4C-8CA2-90D3-9C4C6E436752}"/>
              </a:ext>
            </a:extLst>
          </p:cNvPr>
          <p:cNvSpPr>
            <a:spLocks noGrp="1"/>
          </p:cNvSpPr>
          <p:nvPr>
            <p:ph type="title"/>
          </p:nvPr>
        </p:nvSpPr>
        <p:spPr>
          <a:xfrm>
            <a:off x="808638" y="386930"/>
            <a:ext cx="9236700" cy="1188950"/>
          </a:xfrm>
        </p:spPr>
        <p:txBody>
          <a:bodyPr anchor="b">
            <a:normAutofit/>
          </a:bodyPr>
          <a:lstStyle/>
          <a:p>
            <a:r>
              <a:rPr lang="en-US" sz="5400" dirty="0"/>
              <a:t>Geopolitical Risks</a:t>
            </a:r>
          </a:p>
        </p:txBody>
      </p:sp>
      <p:grpSp>
        <p:nvGrpSpPr>
          <p:cNvPr id="10" name="Group 9">
            <a:extLst>
              <a:ext uri="{FF2B5EF4-FFF2-40B4-BE49-F238E27FC236}">
                <a16:creationId xmlns:a16="http://schemas.microsoft.com/office/drawing/2014/main" id="{28FAF094-D087-493F-8DF9-A486C2D6BB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998368"/>
            <a:ext cx="11695083" cy="782176"/>
            <a:chOff x="-2" y="1998368"/>
            <a:chExt cx="11695083" cy="782176"/>
          </a:xfrm>
        </p:grpSpPr>
        <p:sp>
          <p:nvSpPr>
            <p:cNvPr id="11" name="Rectangle 10">
              <a:extLst>
                <a:ext uri="{FF2B5EF4-FFF2-40B4-BE49-F238E27FC236}">
                  <a16:creationId xmlns:a16="http://schemas.microsoft.com/office/drawing/2014/main" id="{8D7C88D8-5509-4514-925A-9CE148E5C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275593D-F75E-4426-AE3E-2CDEFD228D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14784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A0618A1-4B13-63AB-BC20-BC83700520B5}"/>
              </a:ext>
            </a:extLst>
          </p:cNvPr>
          <p:cNvSpPr>
            <a:spLocks noGrp="1"/>
          </p:cNvSpPr>
          <p:nvPr>
            <p:ph idx="1"/>
          </p:nvPr>
        </p:nvSpPr>
        <p:spPr>
          <a:xfrm>
            <a:off x="793660" y="2599509"/>
            <a:ext cx="10589702" cy="3751415"/>
          </a:xfrm>
        </p:spPr>
        <p:txBody>
          <a:bodyPr anchor="ctr">
            <a:normAutofit fontScale="92500" lnSpcReduction="20000"/>
          </a:bodyPr>
          <a:lstStyle/>
          <a:p>
            <a:r>
              <a:rPr lang="en-US" sz="1700" dirty="0"/>
              <a:t>Geopolitical experts claiming all or most are most likely connected</a:t>
            </a:r>
          </a:p>
          <a:p>
            <a:r>
              <a:rPr lang="en-US" sz="1700" dirty="0"/>
              <a:t>Swarm Strategy implemented by China and Russia</a:t>
            </a:r>
          </a:p>
          <a:p>
            <a:pPr lvl="1"/>
            <a:r>
              <a:rPr lang="en-US" sz="1300" dirty="0"/>
              <a:t>9 months ago: Xi and Putin came out of dinner saying, “changes not seen in 100 years.”</a:t>
            </a:r>
          </a:p>
          <a:p>
            <a:r>
              <a:rPr lang="en-US" sz="1700" dirty="0"/>
              <a:t>Ongoing Russia - Ukraine</a:t>
            </a:r>
          </a:p>
          <a:p>
            <a:r>
              <a:rPr lang="en-US" sz="1700" dirty="0"/>
              <a:t>China’s tactics recently in Taiwan Strait during election</a:t>
            </a:r>
          </a:p>
          <a:p>
            <a:pPr lvl="1"/>
            <a:r>
              <a:rPr lang="en-US" sz="1700" dirty="0"/>
              <a:t>Record number of balloons deployed (13 flew directly over Taiwan)</a:t>
            </a:r>
          </a:p>
          <a:p>
            <a:pPr lvl="1"/>
            <a:r>
              <a:rPr lang="en-US" sz="1700" dirty="0"/>
              <a:t>108 aircraft and 61 warships around time of election on 13</a:t>
            </a:r>
            <a:r>
              <a:rPr lang="en-US" sz="1700" baseline="30000" dirty="0"/>
              <a:t>th</a:t>
            </a:r>
            <a:r>
              <a:rPr lang="en-US" sz="1700" dirty="0"/>
              <a:t>  </a:t>
            </a:r>
          </a:p>
          <a:p>
            <a:r>
              <a:rPr lang="en-US" sz="1700" dirty="0"/>
              <a:t>China violates Vietnam and Philippines EEZ</a:t>
            </a:r>
          </a:p>
          <a:p>
            <a:pPr lvl="1"/>
            <a:r>
              <a:rPr lang="en-US" sz="1700" dirty="0"/>
              <a:t>US-Philippine Drills countered by Chinese show of force</a:t>
            </a:r>
          </a:p>
          <a:p>
            <a:r>
              <a:rPr lang="en-US" sz="1700" dirty="0"/>
              <a:t>Hamas attack on Israel</a:t>
            </a:r>
          </a:p>
          <a:p>
            <a:r>
              <a:rPr lang="en-US" sz="1700" dirty="0"/>
              <a:t>Houthis in Red Sea</a:t>
            </a:r>
          </a:p>
          <a:p>
            <a:r>
              <a:rPr lang="en-US" sz="1700" dirty="0"/>
              <a:t>Crime Gang Violence in Ecuador</a:t>
            </a:r>
          </a:p>
          <a:p>
            <a:r>
              <a:rPr lang="en-US" sz="1700" dirty="0"/>
              <a:t>SMERSH – Russia reinstates Anti-Spy </a:t>
            </a:r>
          </a:p>
        </p:txBody>
      </p:sp>
    </p:spTree>
    <p:extLst>
      <p:ext uri="{BB962C8B-B14F-4D97-AF65-F5344CB8AC3E}">
        <p14:creationId xmlns:p14="http://schemas.microsoft.com/office/powerpoint/2010/main" val="9556058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A522A2-586E-4C74-8005-0377DD31D292}"/>
              </a:ext>
            </a:extLst>
          </p:cNvPr>
          <p:cNvSpPr>
            <a:spLocks noGrp="1"/>
          </p:cNvSpPr>
          <p:nvPr>
            <p:ph type="ctrTitle"/>
          </p:nvPr>
        </p:nvSpPr>
        <p:spPr/>
        <p:txBody>
          <a:bodyPr/>
          <a:lstStyle/>
          <a:p>
            <a:r>
              <a:rPr lang="en-US" dirty="0"/>
              <a:t>Overweights / Underweights</a:t>
            </a:r>
          </a:p>
        </p:txBody>
      </p:sp>
    </p:spTree>
    <p:extLst>
      <p:ext uri="{BB962C8B-B14F-4D97-AF65-F5344CB8AC3E}">
        <p14:creationId xmlns:p14="http://schemas.microsoft.com/office/powerpoint/2010/main" val="18023349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3756B343-807D-456E-AA26-80E96B75D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6B8978C-6BA3-854D-7454-814363B21B79}"/>
              </a:ext>
            </a:extLst>
          </p:cNvPr>
          <p:cNvSpPr>
            <a:spLocks noGrp="1"/>
          </p:cNvSpPr>
          <p:nvPr>
            <p:ph type="title"/>
          </p:nvPr>
        </p:nvSpPr>
        <p:spPr>
          <a:xfrm>
            <a:off x="7239014" y="525982"/>
            <a:ext cx="4680085" cy="1200361"/>
          </a:xfrm>
        </p:spPr>
        <p:txBody>
          <a:bodyPr anchor="b">
            <a:normAutofit/>
          </a:bodyPr>
          <a:lstStyle/>
          <a:p>
            <a:r>
              <a:rPr lang="en-US" sz="3600" dirty="0"/>
              <a:t>TLT (Overvalued Levels)</a:t>
            </a:r>
          </a:p>
        </p:txBody>
      </p:sp>
      <p:sp>
        <p:nvSpPr>
          <p:cNvPr id="25" name="Rectangle 24">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4641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0234"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277786"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37ECBEA-1AB8-28F6-9F48-54A7B93D9027}"/>
              </a:ext>
            </a:extLst>
          </p:cNvPr>
          <p:cNvSpPr>
            <a:spLocks noGrp="1"/>
          </p:cNvSpPr>
          <p:nvPr>
            <p:ph idx="1"/>
          </p:nvPr>
        </p:nvSpPr>
        <p:spPr>
          <a:xfrm>
            <a:off x="7239013" y="2190915"/>
            <a:ext cx="4282984" cy="3511943"/>
          </a:xfrm>
        </p:spPr>
        <p:txBody>
          <a:bodyPr anchor="ctr">
            <a:normAutofit fontScale="77500" lnSpcReduction="20000"/>
          </a:bodyPr>
          <a:lstStyle/>
          <a:p>
            <a:r>
              <a:rPr lang="en-US" sz="2200" dirty="0"/>
              <a:t>Rates dropped due to 6.5 price cuts priced into market starting in March</a:t>
            </a:r>
          </a:p>
          <a:p>
            <a:pPr lvl="1"/>
            <a:r>
              <a:rPr lang="en-US" sz="1800" dirty="0"/>
              <a:t>Risks are skewed toward higher rates from here</a:t>
            </a:r>
          </a:p>
          <a:p>
            <a:pPr lvl="1"/>
            <a:r>
              <a:rPr lang="en-US" sz="1800" dirty="0"/>
              <a:t>Prefer </a:t>
            </a:r>
            <a:r>
              <a:rPr lang="en-US" sz="1800" dirty="0" err="1"/>
              <a:t>steepeners</a:t>
            </a:r>
            <a:r>
              <a:rPr lang="en-US" sz="1800" dirty="0"/>
              <a:t> (2s10s and 5s30s)</a:t>
            </a:r>
          </a:p>
          <a:p>
            <a:r>
              <a:rPr lang="en-US" sz="2200" dirty="0"/>
              <a:t>Seems too early given the following:</a:t>
            </a:r>
          </a:p>
          <a:p>
            <a:pPr lvl="1"/>
            <a:r>
              <a:rPr lang="en-US" sz="1800" dirty="0"/>
              <a:t>Wage Inflation</a:t>
            </a:r>
          </a:p>
          <a:p>
            <a:pPr lvl="1"/>
            <a:r>
              <a:rPr lang="en-US" sz="1800" dirty="0"/>
              <a:t>Core CPI (trending down but no where near Fed target)</a:t>
            </a:r>
          </a:p>
          <a:p>
            <a:pPr lvl="1"/>
            <a:r>
              <a:rPr lang="en-US" sz="1800" dirty="0"/>
              <a:t>Tight labor market: 3.7% Unemployment</a:t>
            </a:r>
          </a:p>
          <a:p>
            <a:r>
              <a:rPr lang="en-US" sz="2200" dirty="0"/>
              <a:t>Things to look out for:</a:t>
            </a:r>
          </a:p>
          <a:p>
            <a:pPr lvl="1"/>
            <a:r>
              <a:rPr lang="en-US" sz="1800" dirty="0"/>
              <a:t>PCE (what Fed looks at): comes out later in January. Market sees this number coming down a lot. Consensus 0.2% m/m putting number at 2.8%. </a:t>
            </a:r>
          </a:p>
          <a:p>
            <a:pPr lvl="1"/>
            <a:r>
              <a:rPr lang="en-US" sz="1800" dirty="0"/>
              <a:t>Seems still quite high compared to Fed target. </a:t>
            </a:r>
          </a:p>
          <a:p>
            <a:endParaRPr lang="en-US" sz="1800" dirty="0"/>
          </a:p>
        </p:txBody>
      </p:sp>
      <p:sp>
        <p:nvSpPr>
          <p:cNvPr id="31" name="Rectangle 30">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677179"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B68A6E72-53F4-84AA-1DF5-50845539AA76}"/>
              </a:ext>
            </a:extLst>
          </p:cNvPr>
          <p:cNvPicPr>
            <a:picLocks noChangeAspect="1"/>
          </p:cNvPicPr>
          <p:nvPr/>
        </p:nvPicPr>
        <p:blipFill>
          <a:blip r:embed="rId2"/>
          <a:stretch>
            <a:fillRect/>
          </a:stretch>
        </p:blipFill>
        <p:spPr>
          <a:xfrm>
            <a:off x="272901" y="1295005"/>
            <a:ext cx="6268237" cy="4055918"/>
          </a:xfrm>
          <a:prstGeom prst="rect">
            <a:avLst/>
          </a:prstGeom>
        </p:spPr>
      </p:pic>
    </p:spTree>
    <p:extLst>
      <p:ext uri="{BB962C8B-B14F-4D97-AF65-F5344CB8AC3E}">
        <p14:creationId xmlns:p14="http://schemas.microsoft.com/office/powerpoint/2010/main" val="33787700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6B8978C-6BA3-854D-7454-814363B21B79}"/>
              </a:ext>
            </a:extLst>
          </p:cNvPr>
          <p:cNvSpPr>
            <a:spLocks noGrp="1"/>
          </p:cNvSpPr>
          <p:nvPr>
            <p:ph type="title"/>
          </p:nvPr>
        </p:nvSpPr>
        <p:spPr>
          <a:xfrm>
            <a:off x="793662" y="386930"/>
            <a:ext cx="10066122" cy="1298448"/>
          </a:xfrm>
        </p:spPr>
        <p:txBody>
          <a:bodyPr anchor="b">
            <a:normAutofit/>
          </a:bodyPr>
          <a:lstStyle/>
          <a:p>
            <a:r>
              <a:rPr lang="en-US" sz="4800"/>
              <a:t>Steepeners</a:t>
            </a:r>
          </a:p>
        </p:txBody>
      </p:sp>
      <p:sp>
        <p:nvSpPr>
          <p:cNvPr id="38" name="Rectangle 37">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37ECBEA-1AB8-28F6-9F48-54A7B93D9027}"/>
              </a:ext>
            </a:extLst>
          </p:cNvPr>
          <p:cNvSpPr>
            <a:spLocks noGrp="1"/>
          </p:cNvSpPr>
          <p:nvPr>
            <p:ph idx="1"/>
          </p:nvPr>
        </p:nvSpPr>
        <p:spPr>
          <a:xfrm>
            <a:off x="793661" y="2599509"/>
            <a:ext cx="4530898" cy="3639450"/>
          </a:xfrm>
        </p:spPr>
        <p:txBody>
          <a:bodyPr anchor="ctr">
            <a:normAutofit/>
          </a:bodyPr>
          <a:lstStyle/>
          <a:p>
            <a:r>
              <a:rPr lang="en-US" sz="2000" dirty="0"/>
              <a:t>Buy 5s, Sell 30s</a:t>
            </a:r>
          </a:p>
          <a:p>
            <a:r>
              <a:rPr lang="en-US" sz="2000" dirty="0"/>
              <a:t>This looks like better trade than TLT</a:t>
            </a:r>
          </a:p>
          <a:p>
            <a:pPr lvl="1"/>
            <a:r>
              <a:rPr lang="en-US" sz="2000" dirty="0"/>
              <a:t>Markets already pricing excessive easing for 1H24</a:t>
            </a:r>
          </a:p>
          <a:p>
            <a:pPr lvl="1"/>
            <a:r>
              <a:rPr lang="en-US" sz="2000" dirty="0"/>
              <a:t>Increase in duration supply</a:t>
            </a:r>
          </a:p>
          <a:p>
            <a:r>
              <a:rPr lang="en-US" sz="2000" dirty="0" err="1"/>
              <a:t>Steepeners</a:t>
            </a:r>
            <a:r>
              <a:rPr lang="en-US" sz="2000" dirty="0"/>
              <a:t> – Hedge to recessionary shocks as Fed cuts rates (6.5 priced in for 2024)</a:t>
            </a:r>
          </a:p>
          <a:p>
            <a:r>
              <a:rPr lang="en-US" sz="2000" dirty="0"/>
              <a:t>5s30s looks more attractive as more exposure to duration</a:t>
            </a:r>
          </a:p>
        </p:txBody>
      </p:sp>
      <p:pic>
        <p:nvPicPr>
          <p:cNvPr id="4" name="Picture 3">
            <a:extLst>
              <a:ext uri="{FF2B5EF4-FFF2-40B4-BE49-F238E27FC236}">
                <a16:creationId xmlns:a16="http://schemas.microsoft.com/office/drawing/2014/main" id="{39BEBB2F-B223-44DA-F347-26584627E58D}"/>
              </a:ext>
            </a:extLst>
          </p:cNvPr>
          <p:cNvPicPr>
            <a:picLocks noChangeAspect="1"/>
          </p:cNvPicPr>
          <p:nvPr/>
        </p:nvPicPr>
        <p:blipFill>
          <a:blip r:embed="rId2"/>
          <a:stretch>
            <a:fillRect/>
          </a:stretch>
        </p:blipFill>
        <p:spPr>
          <a:xfrm>
            <a:off x="5911532" y="3401451"/>
            <a:ext cx="5150277" cy="1879851"/>
          </a:xfrm>
          <a:prstGeom prst="rect">
            <a:avLst/>
          </a:prstGeom>
        </p:spPr>
      </p:pic>
      <p:sp>
        <p:nvSpPr>
          <p:cNvPr id="42" name="Rectangle 41">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692091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3756B343-807D-456E-AA26-80E96B75D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6B8978C-6BA3-854D-7454-814363B21B79}"/>
              </a:ext>
            </a:extLst>
          </p:cNvPr>
          <p:cNvSpPr>
            <a:spLocks noGrp="1"/>
          </p:cNvSpPr>
          <p:nvPr>
            <p:ph type="title"/>
          </p:nvPr>
        </p:nvSpPr>
        <p:spPr>
          <a:xfrm>
            <a:off x="7239014" y="525982"/>
            <a:ext cx="4952985" cy="1200361"/>
          </a:xfrm>
        </p:spPr>
        <p:txBody>
          <a:bodyPr anchor="b">
            <a:normAutofit/>
          </a:bodyPr>
          <a:lstStyle/>
          <a:p>
            <a:r>
              <a:rPr lang="en-US" sz="3600" dirty="0"/>
              <a:t>SPY (Overvalued Levels)</a:t>
            </a:r>
          </a:p>
        </p:txBody>
      </p:sp>
      <p:sp>
        <p:nvSpPr>
          <p:cNvPr id="25" name="Rectangle 24">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4641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0234"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277786"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37ECBEA-1AB8-28F6-9F48-54A7B93D9027}"/>
              </a:ext>
            </a:extLst>
          </p:cNvPr>
          <p:cNvSpPr>
            <a:spLocks noGrp="1"/>
          </p:cNvSpPr>
          <p:nvPr>
            <p:ph idx="1"/>
          </p:nvPr>
        </p:nvSpPr>
        <p:spPr>
          <a:xfrm>
            <a:off x="7239012" y="2031101"/>
            <a:ext cx="4282984" cy="3511943"/>
          </a:xfrm>
        </p:spPr>
        <p:txBody>
          <a:bodyPr anchor="ctr">
            <a:normAutofit/>
          </a:bodyPr>
          <a:lstStyle/>
          <a:p>
            <a:r>
              <a:rPr lang="en-US" sz="1800" dirty="0"/>
              <a:t>Disinflationary Thesis: Assets saw Santa rally in November and December of 2023 as people declared victory over inflation. </a:t>
            </a:r>
          </a:p>
          <a:p>
            <a:r>
              <a:rPr lang="en-US" sz="1800" dirty="0"/>
              <a:t>SPY seems overvalued here following optimistic market and 35-day percent change in SPY, but looks better than bonds given 6.5 rate cuts priced in already. </a:t>
            </a:r>
          </a:p>
          <a:p>
            <a:r>
              <a:rPr lang="en-US" sz="1800" dirty="0"/>
              <a:t>Cuts priced in for March given high wages, PCE consensus still in upper 2’s,unemployment at 3.7%, and 3.9% Core CPI.</a:t>
            </a:r>
          </a:p>
        </p:txBody>
      </p:sp>
      <p:sp>
        <p:nvSpPr>
          <p:cNvPr id="31" name="Rectangle 30">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677179"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28863FBB-6625-697E-51CD-8386DB07F0FE}"/>
              </a:ext>
            </a:extLst>
          </p:cNvPr>
          <p:cNvPicPr>
            <a:picLocks noChangeAspect="1"/>
          </p:cNvPicPr>
          <p:nvPr/>
        </p:nvPicPr>
        <p:blipFill>
          <a:blip r:embed="rId2"/>
          <a:stretch>
            <a:fillRect/>
          </a:stretch>
        </p:blipFill>
        <p:spPr>
          <a:xfrm>
            <a:off x="310234" y="1126162"/>
            <a:ext cx="6341494" cy="4043697"/>
          </a:xfrm>
          <a:prstGeom prst="rect">
            <a:avLst/>
          </a:prstGeom>
        </p:spPr>
      </p:pic>
    </p:spTree>
    <p:extLst>
      <p:ext uri="{BB962C8B-B14F-4D97-AF65-F5344CB8AC3E}">
        <p14:creationId xmlns:p14="http://schemas.microsoft.com/office/powerpoint/2010/main" val="25923660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3756B343-807D-456E-AA26-80E96B75D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6B8978C-6BA3-854D-7454-814363B21B79}"/>
              </a:ext>
            </a:extLst>
          </p:cNvPr>
          <p:cNvSpPr>
            <a:spLocks noGrp="1"/>
          </p:cNvSpPr>
          <p:nvPr>
            <p:ph type="title"/>
          </p:nvPr>
        </p:nvSpPr>
        <p:spPr>
          <a:xfrm>
            <a:off x="7239014" y="525982"/>
            <a:ext cx="4282983" cy="1200361"/>
          </a:xfrm>
        </p:spPr>
        <p:txBody>
          <a:bodyPr anchor="b">
            <a:normAutofit/>
          </a:bodyPr>
          <a:lstStyle/>
          <a:p>
            <a:r>
              <a:rPr lang="en-US" sz="3600" dirty="0"/>
              <a:t>Oil and Gas</a:t>
            </a:r>
          </a:p>
        </p:txBody>
      </p:sp>
      <p:sp>
        <p:nvSpPr>
          <p:cNvPr id="25" name="Rectangle 24">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4641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0234"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277786"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37ECBEA-1AB8-28F6-9F48-54A7B93D9027}"/>
              </a:ext>
            </a:extLst>
          </p:cNvPr>
          <p:cNvSpPr>
            <a:spLocks noGrp="1"/>
          </p:cNvSpPr>
          <p:nvPr>
            <p:ph idx="1"/>
          </p:nvPr>
        </p:nvSpPr>
        <p:spPr>
          <a:xfrm>
            <a:off x="7239012" y="2031101"/>
            <a:ext cx="4282984" cy="3511943"/>
          </a:xfrm>
        </p:spPr>
        <p:txBody>
          <a:bodyPr anchor="ctr">
            <a:normAutofit fontScale="62500" lnSpcReduction="20000"/>
          </a:bodyPr>
          <a:lstStyle/>
          <a:p>
            <a:r>
              <a:rPr lang="en-US" dirty="0"/>
              <a:t>Exposure to post-Russian energy transition</a:t>
            </a:r>
          </a:p>
          <a:p>
            <a:pPr lvl="1"/>
            <a:r>
              <a:rPr lang="en-US" dirty="0"/>
              <a:t>Exposure to oil companies that have great balance sheets and huge cash flow providers. </a:t>
            </a:r>
          </a:p>
          <a:p>
            <a:r>
              <a:rPr lang="en-US" dirty="0"/>
              <a:t>Tends to outperform in </a:t>
            </a:r>
            <a:r>
              <a:rPr lang="en-US" dirty="0" err="1"/>
              <a:t>stagflationary</a:t>
            </a:r>
            <a:r>
              <a:rPr lang="en-US" dirty="0"/>
              <a:t> regimes.  </a:t>
            </a:r>
          </a:p>
          <a:p>
            <a:pPr lvl="1"/>
            <a:r>
              <a:rPr lang="en-US" dirty="0"/>
              <a:t>Increasing YoY Headline CPI with decreasing Real GDP YoY growth </a:t>
            </a:r>
          </a:p>
          <a:p>
            <a:pPr lvl="1"/>
            <a:r>
              <a:rPr lang="en-US" dirty="0"/>
              <a:t>Immaculate Disinflation Thesis is most likely going to see pushback in early 2024</a:t>
            </a:r>
          </a:p>
          <a:p>
            <a:r>
              <a:rPr lang="en-US" dirty="0"/>
              <a:t>DPP new leader in Taiwan wants to phase out Nuclear </a:t>
            </a:r>
          </a:p>
          <a:p>
            <a:pPr lvl="1"/>
            <a:r>
              <a:rPr lang="en-US" dirty="0"/>
              <a:t>Bullish for natural gas</a:t>
            </a:r>
          </a:p>
        </p:txBody>
      </p:sp>
      <p:sp>
        <p:nvSpPr>
          <p:cNvPr id="31" name="Rectangle 30">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677179"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2378EA2D-8743-CDC4-511E-8F471FF68CED}"/>
              </a:ext>
            </a:extLst>
          </p:cNvPr>
          <p:cNvPicPr>
            <a:picLocks noChangeAspect="1"/>
          </p:cNvPicPr>
          <p:nvPr/>
        </p:nvPicPr>
        <p:blipFill>
          <a:blip r:embed="rId2"/>
          <a:stretch>
            <a:fillRect/>
          </a:stretch>
        </p:blipFill>
        <p:spPr>
          <a:xfrm>
            <a:off x="310234" y="1089472"/>
            <a:ext cx="6187630" cy="3963624"/>
          </a:xfrm>
          <a:prstGeom prst="rect">
            <a:avLst/>
          </a:prstGeom>
        </p:spPr>
      </p:pic>
    </p:spTree>
    <p:extLst>
      <p:ext uri="{BB962C8B-B14F-4D97-AF65-F5344CB8AC3E}">
        <p14:creationId xmlns:p14="http://schemas.microsoft.com/office/powerpoint/2010/main" val="37987521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A522A2-586E-4C74-8005-0377DD31D292}"/>
              </a:ext>
            </a:extLst>
          </p:cNvPr>
          <p:cNvSpPr>
            <a:spLocks noGrp="1"/>
          </p:cNvSpPr>
          <p:nvPr>
            <p:ph type="ctrTitle"/>
          </p:nvPr>
        </p:nvSpPr>
        <p:spPr/>
        <p:txBody>
          <a:bodyPr/>
          <a:lstStyle/>
          <a:p>
            <a:r>
              <a:rPr lang="en-US" dirty="0"/>
              <a:t>Bullish Points</a:t>
            </a:r>
          </a:p>
        </p:txBody>
      </p:sp>
    </p:spTree>
    <p:extLst>
      <p:ext uri="{BB962C8B-B14F-4D97-AF65-F5344CB8AC3E}">
        <p14:creationId xmlns:p14="http://schemas.microsoft.com/office/powerpoint/2010/main" val="17366029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3756B343-807D-456E-AA26-80E96B75D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6B8978C-6BA3-854D-7454-814363B21B79}"/>
              </a:ext>
            </a:extLst>
          </p:cNvPr>
          <p:cNvSpPr>
            <a:spLocks noGrp="1"/>
          </p:cNvSpPr>
          <p:nvPr>
            <p:ph type="title"/>
          </p:nvPr>
        </p:nvSpPr>
        <p:spPr>
          <a:xfrm>
            <a:off x="7239014" y="525982"/>
            <a:ext cx="4952986" cy="1200361"/>
          </a:xfrm>
        </p:spPr>
        <p:txBody>
          <a:bodyPr anchor="b">
            <a:normAutofit/>
          </a:bodyPr>
          <a:lstStyle/>
          <a:p>
            <a:r>
              <a:rPr lang="en-US" sz="3600" dirty="0"/>
              <a:t>Healthcare: </a:t>
            </a:r>
            <a:br>
              <a:rPr lang="en-US" sz="3600" dirty="0"/>
            </a:br>
            <a:r>
              <a:rPr lang="en-US" sz="3600" dirty="0"/>
              <a:t>Declining Growth</a:t>
            </a:r>
          </a:p>
        </p:txBody>
      </p:sp>
      <p:sp>
        <p:nvSpPr>
          <p:cNvPr id="25" name="Rectangle 24">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4641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0234"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277786"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37ECBEA-1AB8-28F6-9F48-54A7B93D9027}"/>
              </a:ext>
            </a:extLst>
          </p:cNvPr>
          <p:cNvSpPr>
            <a:spLocks noGrp="1"/>
          </p:cNvSpPr>
          <p:nvPr>
            <p:ph idx="1"/>
          </p:nvPr>
        </p:nvSpPr>
        <p:spPr>
          <a:xfrm>
            <a:off x="7239012" y="2031101"/>
            <a:ext cx="4282984" cy="3511943"/>
          </a:xfrm>
        </p:spPr>
        <p:txBody>
          <a:bodyPr anchor="ctr">
            <a:normAutofit/>
          </a:bodyPr>
          <a:lstStyle/>
          <a:p>
            <a:r>
              <a:rPr lang="en-US" sz="1800" dirty="0"/>
              <a:t>Healthcare usually outperforms in quarters where GDP YoY contracts</a:t>
            </a:r>
          </a:p>
          <a:p>
            <a:pPr lvl="1"/>
            <a:r>
              <a:rPr lang="en-US" sz="1400" dirty="0"/>
              <a:t>2 examples are:</a:t>
            </a:r>
          </a:p>
          <a:p>
            <a:pPr lvl="1"/>
            <a:r>
              <a:rPr lang="en-US" sz="1400" dirty="0"/>
              <a:t>Q419 and Q422</a:t>
            </a:r>
          </a:p>
          <a:p>
            <a:r>
              <a:rPr lang="en-US" sz="1800" dirty="0"/>
              <a:t>Healthcare equities tend to outperform when growth (Real GDP y/y) contracts. </a:t>
            </a:r>
          </a:p>
          <a:p>
            <a:r>
              <a:rPr lang="en-US" sz="1800" dirty="0"/>
              <a:t>XLV trending but not near overvalued levels </a:t>
            </a:r>
          </a:p>
        </p:txBody>
      </p:sp>
      <p:sp>
        <p:nvSpPr>
          <p:cNvPr id="31" name="Rectangle 30">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677179"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D6405652-2A85-7596-81E1-7062C3733366}"/>
              </a:ext>
            </a:extLst>
          </p:cNvPr>
          <p:cNvPicPr>
            <a:picLocks noChangeAspect="1"/>
          </p:cNvPicPr>
          <p:nvPr/>
        </p:nvPicPr>
        <p:blipFill>
          <a:blip r:embed="rId2"/>
          <a:stretch>
            <a:fillRect/>
          </a:stretch>
        </p:blipFill>
        <p:spPr>
          <a:xfrm>
            <a:off x="1351489" y="751002"/>
            <a:ext cx="3853824" cy="2471898"/>
          </a:xfrm>
          <a:prstGeom prst="rect">
            <a:avLst/>
          </a:prstGeom>
        </p:spPr>
      </p:pic>
      <p:pic>
        <p:nvPicPr>
          <p:cNvPr id="6" name="Picture 5">
            <a:extLst>
              <a:ext uri="{FF2B5EF4-FFF2-40B4-BE49-F238E27FC236}">
                <a16:creationId xmlns:a16="http://schemas.microsoft.com/office/drawing/2014/main" id="{BADA6E5C-9A61-7100-7105-FF37367556A6}"/>
              </a:ext>
            </a:extLst>
          </p:cNvPr>
          <p:cNvPicPr>
            <a:picLocks noChangeAspect="1"/>
          </p:cNvPicPr>
          <p:nvPr/>
        </p:nvPicPr>
        <p:blipFill>
          <a:blip r:embed="rId3"/>
          <a:stretch>
            <a:fillRect/>
          </a:stretch>
        </p:blipFill>
        <p:spPr>
          <a:xfrm>
            <a:off x="1137916" y="3635101"/>
            <a:ext cx="4067397" cy="2635070"/>
          </a:xfrm>
          <a:prstGeom prst="rect">
            <a:avLst/>
          </a:prstGeom>
        </p:spPr>
      </p:pic>
    </p:spTree>
    <p:extLst>
      <p:ext uri="{BB962C8B-B14F-4D97-AF65-F5344CB8AC3E}">
        <p14:creationId xmlns:p14="http://schemas.microsoft.com/office/powerpoint/2010/main" val="34785903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3756B343-807D-456E-AA26-80E96B75D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6B8978C-6BA3-854D-7454-814363B21B79}"/>
              </a:ext>
            </a:extLst>
          </p:cNvPr>
          <p:cNvSpPr>
            <a:spLocks noGrp="1"/>
          </p:cNvSpPr>
          <p:nvPr>
            <p:ph type="title"/>
          </p:nvPr>
        </p:nvSpPr>
        <p:spPr>
          <a:xfrm>
            <a:off x="7239014" y="525982"/>
            <a:ext cx="4282983" cy="1200361"/>
          </a:xfrm>
        </p:spPr>
        <p:txBody>
          <a:bodyPr anchor="b">
            <a:normAutofit/>
          </a:bodyPr>
          <a:lstStyle/>
          <a:p>
            <a:r>
              <a:rPr lang="en-US" sz="3600" dirty="0"/>
              <a:t>Gold</a:t>
            </a:r>
          </a:p>
        </p:txBody>
      </p:sp>
      <p:sp>
        <p:nvSpPr>
          <p:cNvPr id="25" name="Rectangle 24">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4641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0234"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277786"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37ECBEA-1AB8-28F6-9F48-54A7B93D9027}"/>
              </a:ext>
            </a:extLst>
          </p:cNvPr>
          <p:cNvSpPr>
            <a:spLocks noGrp="1"/>
          </p:cNvSpPr>
          <p:nvPr>
            <p:ph idx="1"/>
          </p:nvPr>
        </p:nvSpPr>
        <p:spPr>
          <a:xfrm>
            <a:off x="7239012" y="2031101"/>
            <a:ext cx="4282984" cy="3511943"/>
          </a:xfrm>
        </p:spPr>
        <p:txBody>
          <a:bodyPr anchor="ctr">
            <a:normAutofit/>
          </a:bodyPr>
          <a:lstStyle/>
          <a:p>
            <a:r>
              <a:rPr lang="en-US" sz="1800" dirty="0"/>
              <a:t>Geopolitical strife </a:t>
            </a:r>
          </a:p>
          <a:p>
            <a:pPr lvl="1"/>
            <a:r>
              <a:rPr lang="en-US" sz="1400" dirty="0"/>
              <a:t>Hedge against geopolitical uncertainty</a:t>
            </a:r>
          </a:p>
        </p:txBody>
      </p:sp>
      <p:sp>
        <p:nvSpPr>
          <p:cNvPr id="31" name="Rectangle 30">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677179"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CAB624C1-6909-F0CC-E4AC-AE8965B810D2}"/>
              </a:ext>
            </a:extLst>
          </p:cNvPr>
          <p:cNvPicPr>
            <a:picLocks noChangeAspect="1"/>
          </p:cNvPicPr>
          <p:nvPr/>
        </p:nvPicPr>
        <p:blipFill>
          <a:blip r:embed="rId2"/>
          <a:stretch>
            <a:fillRect/>
          </a:stretch>
        </p:blipFill>
        <p:spPr>
          <a:xfrm>
            <a:off x="310234" y="1353786"/>
            <a:ext cx="6428340" cy="4175720"/>
          </a:xfrm>
          <a:prstGeom prst="rect">
            <a:avLst/>
          </a:prstGeom>
        </p:spPr>
      </p:pic>
    </p:spTree>
    <p:extLst>
      <p:ext uri="{BB962C8B-B14F-4D97-AF65-F5344CB8AC3E}">
        <p14:creationId xmlns:p14="http://schemas.microsoft.com/office/powerpoint/2010/main" val="26495264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74B0B678-CD10-4371-96E5-2706F4579F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 name="Group 37">
            <a:extLst>
              <a:ext uri="{FF2B5EF4-FFF2-40B4-BE49-F238E27FC236}">
                <a16:creationId xmlns:a16="http://schemas.microsoft.com/office/drawing/2014/main" id="{A9270323-9616-4384-857D-E86B78272EF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2340441" y="2666183"/>
            <a:ext cx="5860051" cy="527712"/>
            <a:chOff x="6081624" y="1998368"/>
            <a:chExt cx="5613457" cy="782175"/>
          </a:xfrm>
          <a:solidFill>
            <a:schemeClr val="accent4"/>
          </a:solidFill>
        </p:grpSpPr>
        <p:sp>
          <p:nvSpPr>
            <p:cNvPr id="39" name="Rectangle 38">
              <a:extLst>
                <a:ext uri="{FF2B5EF4-FFF2-40B4-BE49-F238E27FC236}">
                  <a16:creationId xmlns:a16="http://schemas.microsoft.com/office/drawing/2014/main" id="{8A3838D5-9565-4601-BAC3-D1B5BDB803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3349A4B8-3246-4579-922E-FE1155C7F0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2" name="Rectangle 41">
            <a:extLst>
              <a:ext uri="{FF2B5EF4-FFF2-40B4-BE49-F238E27FC236}">
                <a16:creationId xmlns:a16="http://schemas.microsoft.com/office/drawing/2014/main" id="{CBC4F608-B4B8-48C3-9572-C0F061B1CD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517897"/>
            <a:ext cx="11111729" cy="585796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6B8978C-6BA3-854D-7454-814363B21B79}"/>
              </a:ext>
            </a:extLst>
          </p:cNvPr>
          <p:cNvSpPr>
            <a:spLocks noGrp="1"/>
          </p:cNvSpPr>
          <p:nvPr>
            <p:ph type="title"/>
          </p:nvPr>
        </p:nvSpPr>
        <p:spPr>
          <a:xfrm>
            <a:off x="5867475" y="847827"/>
            <a:ext cx="5408813" cy="1169585"/>
          </a:xfrm>
        </p:spPr>
        <p:txBody>
          <a:bodyPr anchor="b">
            <a:normAutofit/>
          </a:bodyPr>
          <a:lstStyle/>
          <a:p>
            <a:r>
              <a:rPr lang="en-US" sz="4000"/>
              <a:t>Defense Companies</a:t>
            </a:r>
          </a:p>
        </p:txBody>
      </p:sp>
      <p:pic>
        <p:nvPicPr>
          <p:cNvPr id="4" name="Picture 3" descr="A graph with blue lines and red dots&#10;&#10;Description automatically generated">
            <a:extLst>
              <a:ext uri="{FF2B5EF4-FFF2-40B4-BE49-F238E27FC236}">
                <a16:creationId xmlns:a16="http://schemas.microsoft.com/office/drawing/2014/main" id="{E944FED7-96AA-2870-CD39-40001BB1BD2C}"/>
              </a:ext>
            </a:extLst>
          </p:cNvPr>
          <p:cNvPicPr>
            <a:picLocks noChangeAspect="1"/>
          </p:cNvPicPr>
          <p:nvPr/>
        </p:nvPicPr>
        <p:blipFill>
          <a:blip r:embed="rId2"/>
          <a:stretch>
            <a:fillRect/>
          </a:stretch>
        </p:blipFill>
        <p:spPr>
          <a:xfrm>
            <a:off x="1115777" y="774285"/>
            <a:ext cx="3986367" cy="2581173"/>
          </a:xfrm>
          <a:prstGeom prst="rect">
            <a:avLst/>
          </a:prstGeom>
        </p:spPr>
      </p:pic>
      <p:sp>
        <p:nvSpPr>
          <p:cNvPr id="44" name="Rectangle 43">
            <a:extLst>
              <a:ext uri="{FF2B5EF4-FFF2-40B4-BE49-F238E27FC236}">
                <a16:creationId xmlns:a16="http://schemas.microsoft.com/office/drawing/2014/main" id="{1382A32C-5B0C-4B1C-A074-76C6DBCC9F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957331" y="2188548"/>
            <a:ext cx="5041025"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graph with a line graph&#10;&#10;Description automatically generated with medium confidence">
            <a:extLst>
              <a:ext uri="{FF2B5EF4-FFF2-40B4-BE49-F238E27FC236}">
                <a16:creationId xmlns:a16="http://schemas.microsoft.com/office/drawing/2014/main" id="{07F8BC06-584E-9614-AF54-19D5EDE85027}"/>
              </a:ext>
            </a:extLst>
          </p:cNvPr>
          <p:cNvPicPr>
            <a:picLocks noChangeAspect="1"/>
          </p:cNvPicPr>
          <p:nvPr/>
        </p:nvPicPr>
        <p:blipFill>
          <a:blip r:embed="rId3"/>
          <a:stretch>
            <a:fillRect/>
          </a:stretch>
        </p:blipFill>
        <p:spPr>
          <a:xfrm>
            <a:off x="1100266" y="3575074"/>
            <a:ext cx="4017390" cy="2581173"/>
          </a:xfrm>
          <a:prstGeom prst="rect">
            <a:avLst/>
          </a:prstGeom>
        </p:spPr>
      </p:pic>
      <p:sp>
        <p:nvSpPr>
          <p:cNvPr id="3" name="Content Placeholder 2">
            <a:extLst>
              <a:ext uri="{FF2B5EF4-FFF2-40B4-BE49-F238E27FC236}">
                <a16:creationId xmlns:a16="http://schemas.microsoft.com/office/drawing/2014/main" id="{337ECBEA-1AB8-28F6-9F48-54A7B93D9027}"/>
              </a:ext>
            </a:extLst>
          </p:cNvPr>
          <p:cNvSpPr>
            <a:spLocks noGrp="1"/>
          </p:cNvSpPr>
          <p:nvPr>
            <p:ph idx="1"/>
          </p:nvPr>
        </p:nvSpPr>
        <p:spPr>
          <a:xfrm>
            <a:off x="5868786" y="2508105"/>
            <a:ext cx="5408813" cy="3632493"/>
          </a:xfrm>
        </p:spPr>
        <p:txBody>
          <a:bodyPr anchor="ctr">
            <a:normAutofit fontScale="85000" lnSpcReduction="20000"/>
          </a:bodyPr>
          <a:lstStyle/>
          <a:p>
            <a:r>
              <a:rPr lang="en-US" sz="2000" dirty="0"/>
              <a:t>XAR saw steep equity increase after October 7</a:t>
            </a:r>
            <a:r>
              <a:rPr lang="en-US" sz="2000" baseline="30000" dirty="0"/>
              <a:t>th</a:t>
            </a:r>
            <a:r>
              <a:rPr lang="en-US" sz="2000" dirty="0"/>
              <a:t> attacks against ally, Israel. </a:t>
            </a:r>
          </a:p>
          <a:p>
            <a:r>
              <a:rPr lang="en-US" sz="2000" dirty="0"/>
              <a:t>Seeing heightened geopolitical risk all over the globe</a:t>
            </a:r>
          </a:p>
          <a:p>
            <a:r>
              <a:rPr lang="en-US" sz="2000" dirty="0"/>
              <a:t>Believe geopolitical risks will remain heightened, especially in Middle East</a:t>
            </a:r>
          </a:p>
          <a:p>
            <a:pPr lvl="1"/>
            <a:r>
              <a:rPr lang="en-US" sz="1600" dirty="0"/>
              <a:t>Also touched on HII (due to AUKUS and South China Sea)</a:t>
            </a:r>
          </a:p>
          <a:p>
            <a:pPr lvl="1"/>
            <a:r>
              <a:rPr kumimoji="0" lang="en-US" sz="1800" b="0" i="0" u="none" strike="noStrike" kern="1200" cap="none" spc="0" normalizeH="0" baseline="0" noProof="0" dirty="0">
                <a:ln>
                  <a:noFill/>
                </a:ln>
                <a:solidFill>
                  <a:prstClr val="black"/>
                </a:solidFill>
                <a:effectLst/>
                <a:uLnTx/>
                <a:uFillTx/>
                <a:ea typeface="+mn-ea"/>
                <a:cs typeface="+mn-cs"/>
              </a:rPr>
              <a:t>See HII Code and Results (Factors):</a:t>
            </a:r>
          </a:p>
          <a:p>
            <a:pPr marL="457200" lvl="1" indent="0">
              <a:buNone/>
            </a:pPr>
            <a:r>
              <a:rPr kumimoji="0" lang="en-US" sz="1800" b="0" i="0" u="none" strike="noStrike" kern="1200" cap="none" spc="0" normalizeH="0" baseline="0" noProof="0" dirty="0">
                <a:ln>
                  <a:noFill/>
                </a:ln>
                <a:solidFill>
                  <a:prstClr val="black"/>
                </a:solidFill>
                <a:effectLst/>
                <a:uLnTx/>
                <a:uFillTx/>
                <a:ea typeface="+mn-ea"/>
                <a:cs typeface="+mn-cs"/>
                <a:hlinkClick r:id="rId4"/>
              </a:rPr>
              <a:t>https://github.com/RyanFineganTradingProjects/2023-11-27-Trades/blob/main/QD%20Trading%20Strat%20HII.ipynb</a:t>
            </a:r>
            <a:r>
              <a:rPr kumimoji="0" lang="en-US" sz="1800" b="0" i="0" u="none" strike="noStrike" kern="1200" cap="none" spc="0" normalizeH="0" baseline="0" noProof="0" dirty="0">
                <a:ln>
                  <a:noFill/>
                </a:ln>
                <a:solidFill>
                  <a:prstClr val="black"/>
                </a:solidFill>
                <a:effectLst/>
                <a:uLnTx/>
                <a:uFillTx/>
                <a:ea typeface="+mn-ea"/>
                <a:cs typeface="+mn-cs"/>
              </a:rPr>
              <a:t>  </a:t>
            </a:r>
          </a:p>
          <a:p>
            <a:pPr lvl="1"/>
            <a:r>
              <a:rPr kumimoji="0" lang="en-US" sz="1800" b="0" i="0" u="none" strike="noStrike" kern="1200" cap="none" spc="0" normalizeH="0" baseline="0" noProof="0" dirty="0">
                <a:ln>
                  <a:noFill/>
                </a:ln>
                <a:solidFill>
                  <a:prstClr val="black"/>
                </a:solidFill>
                <a:effectLst/>
                <a:uLnTx/>
                <a:uFillTx/>
                <a:ea typeface="+mn-ea"/>
                <a:cs typeface="+mn-cs"/>
              </a:rPr>
              <a:t>See HII PDF:</a:t>
            </a:r>
          </a:p>
          <a:p>
            <a:pPr marL="457200" lvl="1" indent="0">
              <a:buNone/>
            </a:pPr>
            <a:r>
              <a:rPr kumimoji="0" lang="en-US" sz="1800" b="0" i="0" u="none" strike="noStrike" kern="1200" cap="none" spc="0" normalizeH="0" baseline="0" noProof="0" dirty="0">
                <a:ln>
                  <a:noFill/>
                </a:ln>
                <a:solidFill>
                  <a:prstClr val="black"/>
                </a:solidFill>
                <a:effectLst/>
                <a:uLnTx/>
                <a:uFillTx/>
                <a:ea typeface="+mn-ea"/>
                <a:cs typeface="+mn-cs"/>
                <a:hlinkClick r:id="rId5"/>
              </a:rPr>
              <a:t>https://github.com/RyanFineganTradingProjects/2023-11-27-Trades/blob/main/HII%20Long.pdf</a:t>
            </a:r>
            <a:r>
              <a:rPr kumimoji="0" lang="en-US" sz="1800" b="0" i="0" u="none" strike="noStrike" kern="1200" cap="none" spc="0" normalizeH="0" baseline="0" noProof="0" dirty="0">
                <a:ln>
                  <a:noFill/>
                </a:ln>
                <a:solidFill>
                  <a:prstClr val="black"/>
                </a:solidFill>
                <a:effectLst/>
                <a:uLnTx/>
                <a:uFillTx/>
                <a:ea typeface="+mn-ea"/>
                <a:cs typeface="+mn-cs"/>
              </a:rPr>
              <a:t> </a:t>
            </a:r>
          </a:p>
          <a:p>
            <a:pPr lvl="1"/>
            <a:r>
              <a:rPr kumimoji="0" lang="en-US" sz="1800" b="0" i="0" u="none" strike="noStrike" kern="1200" cap="none" spc="0" normalizeH="0" baseline="0" noProof="0" dirty="0">
                <a:ln>
                  <a:noFill/>
                </a:ln>
                <a:solidFill>
                  <a:prstClr val="black"/>
                </a:solidFill>
                <a:effectLst/>
                <a:uLnTx/>
                <a:uFillTx/>
                <a:ea typeface="+mn-ea"/>
                <a:cs typeface="+mn-cs"/>
              </a:rPr>
              <a:t>(fundamental and systematic points) -</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quality name that has tailwinds suggesting Fed demand for larger, more modern fleet. (AUKUS, troubles in South China Sea, and Red Sea conflicts) </a:t>
            </a:r>
          </a:p>
          <a:p>
            <a:pPr lvl="1"/>
            <a:endParaRPr lang="en-US" sz="1600" dirty="0"/>
          </a:p>
          <a:p>
            <a:pPr lvl="1"/>
            <a:endParaRPr lang="en-US" sz="1600" dirty="0"/>
          </a:p>
        </p:txBody>
      </p:sp>
    </p:spTree>
    <p:extLst>
      <p:ext uri="{BB962C8B-B14F-4D97-AF65-F5344CB8AC3E}">
        <p14:creationId xmlns:p14="http://schemas.microsoft.com/office/powerpoint/2010/main" val="6789253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BF61EA3-B236-439E-9C0B-340980D56B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0FF482B-98B8-AE41-CAD5-26054CE00792}"/>
              </a:ext>
            </a:extLst>
          </p:cNvPr>
          <p:cNvSpPr>
            <a:spLocks noGrp="1"/>
          </p:cNvSpPr>
          <p:nvPr>
            <p:ph type="title"/>
          </p:nvPr>
        </p:nvSpPr>
        <p:spPr>
          <a:xfrm>
            <a:off x="808638" y="386930"/>
            <a:ext cx="9236700" cy="1188950"/>
          </a:xfrm>
        </p:spPr>
        <p:txBody>
          <a:bodyPr anchor="b">
            <a:normAutofit/>
          </a:bodyPr>
          <a:lstStyle/>
          <a:p>
            <a:r>
              <a:rPr lang="en-US" sz="5400"/>
              <a:t>Appendix / Code </a:t>
            </a:r>
          </a:p>
        </p:txBody>
      </p:sp>
      <p:grpSp>
        <p:nvGrpSpPr>
          <p:cNvPr id="10" name="Group 9">
            <a:extLst>
              <a:ext uri="{FF2B5EF4-FFF2-40B4-BE49-F238E27FC236}">
                <a16:creationId xmlns:a16="http://schemas.microsoft.com/office/drawing/2014/main" id="{28FAF094-D087-493F-8DF9-A486C2D6BB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998368"/>
            <a:ext cx="11695083" cy="782176"/>
            <a:chOff x="-2" y="1998368"/>
            <a:chExt cx="11695083" cy="782176"/>
          </a:xfrm>
        </p:grpSpPr>
        <p:sp>
          <p:nvSpPr>
            <p:cNvPr id="11" name="Rectangle 10">
              <a:extLst>
                <a:ext uri="{FF2B5EF4-FFF2-40B4-BE49-F238E27FC236}">
                  <a16:creationId xmlns:a16="http://schemas.microsoft.com/office/drawing/2014/main" id="{8D7C88D8-5509-4514-925A-9CE148E5C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275593D-F75E-4426-AE3E-2CDEFD228D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14784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80C82EB-72AC-7169-18DA-A739FD1C22BC}"/>
              </a:ext>
            </a:extLst>
          </p:cNvPr>
          <p:cNvSpPr>
            <a:spLocks noGrp="1"/>
          </p:cNvSpPr>
          <p:nvPr>
            <p:ph idx="1"/>
          </p:nvPr>
        </p:nvSpPr>
        <p:spPr>
          <a:xfrm>
            <a:off x="793660" y="2599509"/>
            <a:ext cx="10143668" cy="3435531"/>
          </a:xfrm>
        </p:spPr>
        <p:txBody>
          <a:bodyPr anchor="ctr">
            <a:normAutofit/>
          </a:bodyPr>
          <a:lstStyle/>
          <a:p>
            <a:r>
              <a:rPr lang="en-US" sz="2200"/>
              <a:t>Some of the code used in this deck:</a:t>
            </a:r>
          </a:p>
          <a:p>
            <a:pPr lvl="1"/>
            <a:r>
              <a:rPr lang="en-US" sz="2200">
                <a:hlinkClick r:id="rId2"/>
              </a:rPr>
              <a:t>https://github.com/RyanFineganTradingProjects/MacroOutlook2024/blob/main/Macro%20and%20Asset%20Allocation.ipynb</a:t>
            </a:r>
            <a:endParaRPr lang="en-US" sz="2200"/>
          </a:p>
          <a:p>
            <a:pPr lvl="1"/>
            <a:r>
              <a:rPr lang="en-US" sz="2200"/>
              <a:t>Most of code above was macro stuff I was playing around with</a:t>
            </a:r>
          </a:p>
          <a:p>
            <a:pPr lvl="2"/>
            <a:r>
              <a:rPr lang="en-US" sz="2200"/>
              <a:t>Should be easy to replicate as long as you install all packages listed at beginning of Jupyter Notebook. </a:t>
            </a:r>
          </a:p>
          <a:p>
            <a:r>
              <a:rPr lang="en-US" sz="2200"/>
              <a:t>Can share code: Most of other sampled work located here</a:t>
            </a:r>
          </a:p>
          <a:p>
            <a:pPr lvl="1"/>
            <a:r>
              <a:rPr lang="en-US" sz="2200">
                <a:hlinkClick r:id="rId3"/>
              </a:rPr>
              <a:t>https://github.com/RyanFineganTradingProjects/2023-11-27-Trades</a:t>
            </a:r>
            <a:endParaRPr lang="en-US" sz="2200"/>
          </a:p>
          <a:p>
            <a:pPr lvl="1"/>
            <a:r>
              <a:rPr lang="en-US" sz="2200"/>
              <a:t>More idiosyncratic, but shows some macro points</a:t>
            </a:r>
          </a:p>
        </p:txBody>
      </p:sp>
    </p:spTree>
    <p:extLst>
      <p:ext uri="{BB962C8B-B14F-4D97-AF65-F5344CB8AC3E}">
        <p14:creationId xmlns:p14="http://schemas.microsoft.com/office/powerpoint/2010/main" val="11280775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D97088A-463B-DE1B-2C3E-B8368EC443B0}"/>
              </a:ext>
            </a:extLst>
          </p:cNvPr>
          <p:cNvSpPr>
            <a:spLocks noGrp="1"/>
          </p:cNvSpPr>
          <p:nvPr>
            <p:ph type="title"/>
          </p:nvPr>
        </p:nvSpPr>
        <p:spPr>
          <a:xfrm>
            <a:off x="589560" y="856180"/>
            <a:ext cx="4560584" cy="1128068"/>
          </a:xfrm>
        </p:spPr>
        <p:txBody>
          <a:bodyPr anchor="ctr">
            <a:normAutofit/>
          </a:bodyPr>
          <a:lstStyle/>
          <a:p>
            <a:r>
              <a:rPr lang="en-US" sz="4000" dirty="0"/>
              <a:t>Fed Policy </a:t>
            </a:r>
          </a:p>
        </p:txBody>
      </p:sp>
      <p:grpSp>
        <p:nvGrpSpPr>
          <p:cNvPr id="16" name="Group 15">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12" name="Rectangle 11">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DEF456E1-475B-35A9-7AE1-379177EE5CD9}"/>
              </a:ext>
            </a:extLst>
          </p:cNvPr>
          <p:cNvSpPr>
            <a:spLocks noGrp="1"/>
          </p:cNvSpPr>
          <p:nvPr>
            <p:ph idx="1"/>
          </p:nvPr>
        </p:nvSpPr>
        <p:spPr>
          <a:xfrm>
            <a:off x="590719" y="2330505"/>
            <a:ext cx="4803113" cy="3979585"/>
          </a:xfrm>
        </p:spPr>
        <p:txBody>
          <a:bodyPr anchor="ctr">
            <a:normAutofit/>
          </a:bodyPr>
          <a:lstStyle/>
          <a:p>
            <a:r>
              <a:rPr lang="en-US" sz="2000" dirty="0"/>
              <a:t>Election Year: Fed is more politicized now</a:t>
            </a:r>
          </a:p>
          <a:p>
            <a:r>
              <a:rPr lang="en-US" sz="2000" dirty="0"/>
              <a:t>Ever since 2022, SPX has tracked the Fed Balance Sheet very closely (Correlation: 0.78)</a:t>
            </a:r>
          </a:p>
          <a:p>
            <a:r>
              <a:rPr lang="en-US" sz="2000" dirty="0"/>
              <a:t>Last Week Liquidity = SOMA – TGA – RRP </a:t>
            </a:r>
          </a:p>
          <a:p>
            <a:r>
              <a:rPr lang="en-US" sz="2000" dirty="0"/>
              <a:t>Subtract TGA because treasury spending adds liquidity to the market </a:t>
            </a:r>
          </a:p>
          <a:p>
            <a:r>
              <a:rPr lang="en-US" sz="2000" dirty="0"/>
              <a:t>Built up TGA and fast diminishing RRP </a:t>
            </a:r>
          </a:p>
        </p:txBody>
      </p:sp>
      <p:sp>
        <p:nvSpPr>
          <p:cNvPr id="17" name="Rectangle 16">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graph of a graph showing the price of a stock market&#10;&#10;Description automatically generated with medium confidence">
            <a:extLst>
              <a:ext uri="{FF2B5EF4-FFF2-40B4-BE49-F238E27FC236}">
                <a16:creationId xmlns:a16="http://schemas.microsoft.com/office/drawing/2014/main" id="{3BD25B4C-696A-AF26-48E7-CA5B5DDAC035}"/>
              </a:ext>
            </a:extLst>
          </p:cNvPr>
          <p:cNvPicPr>
            <a:picLocks noChangeAspect="1"/>
          </p:cNvPicPr>
          <p:nvPr/>
        </p:nvPicPr>
        <p:blipFill rotWithShape="1">
          <a:blip r:embed="rId2"/>
          <a:srcRect t="64" r="4" b="3"/>
          <a:stretch/>
        </p:blipFill>
        <p:spPr>
          <a:xfrm>
            <a:off x="5977788" y="799352"/>
            <a:ext cx="5425410" cy="5259296"/>
          </a:xfrm>
          <a:prstGeom prst="rect">
            <a:avLst/>
          </a:prstGeom>
        </p:spPr>
      </p:pic>
    </p:spTree>
    <p:extLst>
      <p:ext uri="{BB962C8B-B14F-4D97-AF65-F5344CB8AC3E}">
        <p14:creationId xmlns:p14="http://schemas.microsoft.com/office/powerpoint/2010/main" val="23635100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D97088A-463B-DE1B-2C3E-B8368EC443B0}"/>
              </a:ext>
            </a:extLst>
          </p:cNvPr>
          <p:cNvSpPr>
            <a:spLocks noGrp="1"/>
          </p:cNvSpPr>
          <p:nvPr>
            <p:ph type="title"/>
          </p:nvPr>
        </p:nvSpPr>
        <p:spPr>
          <a:xfrm>
            <a:off x="589560" y="856180"/>
            <a:ext cx="4921554" cy="1128068"/>
          </a:xfrm>
        </p:spPr>
        <p:txBody>
          <a:bodyPr anchor="ctr">
            <a:normAutofit fontScale="90000"/>
          </a:bodyPr>
          <a:lstStyle/>
          <a:p>
            <a:r>
              <a:rPr lang="en-US" sz="4000" kern="1200" dirty="0">
                <a:solidFill>
                  <a:schemeClr val="tx1"/>
                </a:solidFill>
                <a:latin typeface="+mj-lt"/>
                <a:ea typeface="+mj-ea"/>
                <a:cs typeface="+mj-cs"/>
              </a:rPr>
              <a:t>Core CPI and Unemployment: Fed Rate Cuts</a:t>
            </a:r>
            <a:endParaRPr lang="en-US" sz="4000" dirty="0"/>
          </a:p>
        </p:txBody>
      </p:sp>
      <p:grpSp>
        <p:nvGrpSpPr>
          <p:cNvPr id="16" name="Group 15">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12" name="Rectangle 11">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DEF456E1-475B-35A9-7AE1-379177EE5CD9}"/>
              </a:ext>
            </a:extLst>
          </p:cNvPr>
          <p:cNvSpPr>
            <a:spLocks noGrp="1"/>
          </p:cNvSpPr>
          <p:nvPr>
            <p:ph idx="1"/>
          </p:nvPr>
        </p:nvSpPr>
        <p:spPr>
          <a:xfrm>
            <a:off x="590719" y="2330505"/>
            <a:ext cx="4803113" cy="3979585"/>
          </a:xfrm>
        </p:spPr>
        <p:txBody>
          <a:bodyPr anchor="ctr">
            <a:normAutofit/>
          </a:bodyPr>
          <a:lstStyle/>
          <a:p>
            <a:r>
              <a:rPr lang="en-US" sz="2000" dirty="0"/>
              <a:t>Can see why the markets are pricing in rate cuts starting at the beginning of March</a:t>
            </a:r>
          </a:p>
          <a:p>
            <a:r>
              <a:rPr lang="en-US" sz="2000" dirty="0"/>
              <a:t>Green Text: Where we were most recently </a:t>
            </a:r>
          </a:p>
          <a:p>
            <a:pPr lvl="1"/>
            <a:r>
              <a:rPr lang="en-US" sz="1600" dirty="0"/>
              <a:t>Just under 4.0% for CORE CPI</a:t>
            </a:r>
          </a:p>
          <a:p>
            <a:pPr lvl="1"/>
            <a:r>
              <a:rPr lang="en-US" sz="1600" dirty="0"/>
              <a:t>Low Unemployment (3.7%)</a:t>
            </a:r>
          </a:p>
        </p:txBody>
      </p:sp>
      <p:sp>
        <p:nvSpPr>
          <p:cNvPr id="17" name="Rectangle 16">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BB79359B-15D9-ADCD-8457-208D5CF9F465}"/>
              </a:ext>
            </a:extLst>
          </p:cNvPr>
          <p:cNvPicPr>
            <a:picLocks noChangeAspect="1"/>
          </p:cNvPicPr>
          <p:nvPr/>
        </p:nvPicPr>
        <p:blipFill>
          <a:blip r:embed="rId2"/>
          <a:stretch>
            <a:fillRect/>
          </a:stretch>
        </p:blipFill>
        <p:spPr>
          <a:xfrm>
            <a:off x="5922492" y="1837628"/>
            <a:ext cx="5536001" cy="3123990"/>
          </a:xfrm>
          <a:prstGeom prst="rect">
            <a:avLst/>
          </a:prstGeom>
        </p:spPr>
      </p:pic>
    </p:spTree>
    <p:extLst>
      <p:ext uri="{BB962C8B-B14F-4D97-AF65-F5344CB8AC3E}">
        <p14:creationId xmlns:p14="http://schemas.microsoft.com/office/powerpoint/2010/main" val="34889710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7D736B4-D5C8-F082-DB20-F04D948C926D}"/>
              </a:ext>
            </a:extLst>
          </p:cNvPr>
          <p:cNvSpPr>
            <a:spLocks noGrp="1"/>
          </p:cNvSpPr>
          <p:nvPr>
            <p:ph type="title"/>
          </p:nvPr>
        </p:nvSpPr>
        <p:spPr>
          <a:xfrm>
            <a:off x="589560" y="856180"/>
            <a:ext cx="4560584" cy="1128068"/>
          </a:xfrm>
        </p:spPr>
        <p:txBody>
          <a:bodyPr anchor="ctr">
            <a:normAutofit/>
          </a:bodyPr>
          <a:lstStyle/>
          <a:p>
            <a:r>
              <a:rPr lang="en-US" sz="4000" dirty="0"/>
              <a:t>Unemployment Rate</a:t>
            </a:r>
          </a:p>
        </p:txBody>
      </p:sp>
      <p:grpSp>
        <p:nvGrpSpPr>
          <p:cNvPr id="11" name="Group 10">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12" name="Rectangle 11">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graph of a price&#10;&#10;Description automatically generated with medium confidence">
            <a:extLst>
              <a:ext uri="{FF2B5EF4-FFF2-40B4-BE49-F238E27FC236}">
                <a16:creationId xmlns:a16="http://schemas.microsoft.com/office/drawing/2014/main" id="{EC3028B0-C7F5-1968-0D36-A94E8C2E4208}"/>
              </a:ext>
            </a:extLst>
          </p:cNvPr>
          <p:cNvPicPr>
            <a:picLocks noChangeAspect="1"/>
          </p:cNvPicPr>
          <p:nvPr/>
        </p:nvPicPr>
        <p:blipFill>
          <a:blip r:embed="rId2"/>
          <a:stretch>
            <a:fillRect/>
          </a:stretch>
        </p:blipFill>
        <p:spPr>
          <a:xfrm>
            <a:off x="4896622" y="790638"/>
            <a:ext cx="6721134" cy="5276088"/>
          </a:xfrm>
          <a:prstGeom prst="rect">
            <a:avLst/>
          </a:prstGeom>
        </p:spPr>
      </p:pic>
      <p:sp>
        <p:nvSpPr>
          <p:cNvPr id="14" name="Content Placeholder 2">
            <a:extLst>
              <a:ext uri="{FF2B5EF4-FFF2-40B4-BE49-F238E27FC236}">
                <a16:creationId xmlns:a16="http://schemas.microsoft.com/office/drawing/2014/main" id="{0DF049C1-640F-8DAF-EB17-7979D93E2D59}"/>
              </a:ext>
            </a:extLst>
          </p:cNvPr>
          <p:cNvSpPr>
            <a:spLocks noGrp="1"/>
          </p:cNvSpPr>
          <p:nvPr>
            <p:ph idx="1"/>
          </p:nvPr>
        </p:nvSpPr>
        <p:spPr>
          <a:xfrm>
            <a:off x="371094" y="2718054"/>
            <a:ext cx="3438906" cy="3207258"/>
          </a:xfrm>
        </p:spPr>
        <p:txBody>
          <a:bodyPr anchor="t">
            <a:normAutofit/>
          </a:bodyPr>
          <a:lstStyle/>
          <a:p>
            <a:r>
              <a:rPr lang="en-US" sz="1700" dirty="0"/>
              <a:t>After 525bp rate hike cycle, US unemployment rate is still below 4%</a:t>
            </a:r>
          </a:p>
          <a:p>
            <a:r>
              <a:rPr lang="en-US" sz="1700" dirty="0"/>
              <a:t>Fed Dual Mandate: Price Stability and Full Employment</a:t>
            </a:r>
          </a:p>
          <a:p>
            <a:r>
              <a:rPr lang="en-US" sz="1700" dirty="0"/>
              <a:t>Cuts in March might be priced in too early</a:t>
            </a:r>
          </a:p>
        </p:txBody>
      </p:sp>
    </p:spTree>
    <p:extLst>
      <p:ext uri="{BB962C8B-B14F-4D97-AF65-F5344CB8AC3E}">
        <p14:creationId xmlns:p14="http://schemas.microsoft.com/office/powerpoint/2010/main" val="19056166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D97088A-463B-DE1B-2C3E-B8368EC443B0}"/>
              </a:ext>
            </a:extLst>
          </p:cNvPr>
          <p:cNvSpPr>
            <a:spLocks noGrp="1"/>
          </p:cNvSpPr>
          <p:nvPr>
            <p:ph type="title"/>
          </p:nvPr>
        </p:nvSpPr>
        <p:spPr>
          <a:xfrm>
            <a:off x="589560" y="856180"/>
            <a:ext cx="4560584" cy="1128068"/>
          </a:xfrm>
        </p:spPr>
        <p:txBody>
          <a:bodyPr anchor="ctr">
            <a:normAutofit/>
          </a:bodyPr>
          <a:lstStyle/>
          <a:p>
            <a:r>
              <a:rPr lang="en-US" sz="4000" dirty="0"/>
              <a:t>RRP </a:t>
            </a:r>
          </a:p>
        </p:txBody>
      </p:sp>
      <p:grpSp>
        <p:nvGrpSpPr>
          <p:cNvPr id="13" name="Group 12">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14" name="Rectangle 13">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Rectangle 16">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DEF456E1-475B-35A9-7AE1-379177EE5CD9}"/>
              </a:ext>
            </a:extLst>
          </p:cNvPr>
          <p:cNvSpPr>
            <a:spLocks noGrp="1"/>
          </p:cNvSpPr>
          <p:nvPr>
            <p:ph idx="1"/>
          </p:nvPr>
        </p:nvSpPr>
        <p:spPr>
          <a:xfrm>
            <a:off x="590719" y="2330505"/>
            <a:ext cx="4559425" cy="3979585"/>
          </a:xfrm>
        </p:spPr>
        <p:txBody>
          <a:bodyPr anchor="ctr">
            <a:normAutofit/>
          </a:bodyPr>
          <a:lstStyle/>
          <a:p>
            <a:r>
              <a:rPr lang="en-US" sz="2400" dirty="0"/>
              <a:t>Built up TGA with fast decreasing RRP is bullish for assets</a:t>
            </a:r>
          </a:p>
          <a:p>
            <a:pPr lvl="1"/>
            <a:r>
              <a:rPr lang="en-US" sz="1800" dirty="0"/>
              <a:t>Diminishing TGA is bullish because Treasury is spending money in the economy</a:t>
            </a:r>
          </a:p>
          <a:p>
            <a:pPr lvl="2"/>
            <a:r>
              <a:rPr lang="en-US" sz="1400" dirty="0"/>
              <a:t>This adds liquidity into the market</a:t>
            </a:r>
            <a:endParaRPr lang="en-US" sz="1800" dirty="0"/>
          </a:p>
          <a:p>
            <a:pPr lvl="1"/>
            <a:r>
              <a:rPr lang="en-US" sz="1800" dirty="0"/>
              <a:t>Diminishing RRP is bullish because:</a:t>
            </a:r>
          </a:p>
          <a:p>
            <a:pPr lvl="2"/>
            <a:r>
              <a:rPr lang="en-US" sz="1400" dirty="0"/>
              <a:t>A</a:t>
            </a:r>
            <a:r>
              <a:rPr lang="en-US" sz="1400" b="0" i="0" dirty="0">
                <a:effectLst/>
              </a:rPr>
              <a:t> reduction in the usage of the RRP facility could be associated with changing expectations regarding interest rates. In an environment where interest rates are expected to decline, investors might seek higher returns in riskier assets, potentially benefiting equities</a:t>
            </a:r>
            <a:endParaRPr lang="en-US" sz="1400" dirty="0"/>
          </a:p>
        </p:txBody>
      </p:sp>
      <p:sp>
        <p:nvSpPr>
          <p:cNvPr id="19" name="Rectangle 18">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A461FF4D-0D2E-34BB-3C04-10091635C875}"/>
              </a:ext>
            </a:extLst>
          </p:cNvPr>
          <p:cNvPicPr>
            <a:picLocks noChangeAspect="1"/>
          </p:cNvPicPr>
          <p:nvPr/>
        </p:nvPicPr>
        <p:blipFill rotWithShape="1">
          <a:blip r:embed="rId2"/>
          <a:srcRect r="714" b="4"/>
          <a:stretch/>
        </p:blipFill>
        <p:spPr>
          <a:xfrm>
            <a:off x="5977788" y="799352"/>
            <a:ext cx="5425410" cy="5259296"/>
          </a:xfrm>
          <a:prstGeom prst="rect">
            <a:avLst/>
          </a:prstGeom>
        </p:spPr>
      </p:pic>
    </p:spTree>
    <p:extLst>
      <p:ext uri="{BB962C8B-B14F-4D97-AF65-F5344CB8AC3E}">
        <p14:creationId xmlns:p14="http://schemas.microsoft.com/office/powerpoint/2010/main" val="29841748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AAAE94E3-A7DB-4868-B1E3-E49703488B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1CCE12C-433A-8A4D-735B-F0F6976FDFC9}"/>
              </a:ext>
            </a:extLst>
          </p:cNvPr>
          <p:cNvSpPr>
            <a:spLocks noGrp="1"/>
          </p:cNvSpPr>
          <p:nvPr>
            <p:ph type="title"/>
          </p:nvPr>
        </p:nvSpPr>
        <p:spPr>
          <a:xfrm>
            <a:off x="589560" y="856180"/>
            <a:ext cx="5279408" cy="1128068"/>
          </a:xfrm>
        </p:spPr>
        <p:txBody>
          <a:bodyPr anchor="ctr">
            <a:normAutofit fontScale="90000"/>
          </a:bodyPr>
          <a:lstStyle/>
          <a:p>
            <a:r>
              <a:rPr lang="en-US" sz="4000" dirty="0"/>
              <a:t>Growth – Positive Recent WEI Prints</a:t>
            </a:r>
          </a:p>
        </p:txBody>
      </p:sp>
      <p:grpSp>
        <p:nvGrpSpPr>
          <p:cNvPr id="25" name="Group 24">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26" name="Rectangle 25">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9" name="Rectangle 28">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123821"/>
            <a:ext cx="4975066"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72BABAB-2DEA-B3FB-120E-0B2D321818DB}"/>
              </a:ext>
            </a:extLst>
          </p:cNvPr>
          <p:cNvSpPr>
            <a:spLocks noGrp="1"/>
          </p:cNvSpPr>
          <p:nvPr>
            <p:ph idx="1"/>
          </p:nvPr>
        </p:nvSpPr>
        <p:spPr>
          <a:xfrm>
            <a:off x="590719" y="2330505"/>
            <a:ext cx="5278066" cy="3979585"/>
          </a:xfrm>
        </p:spPr>
        <p:txBody>
          <a:bodyPr anchor="ctr">
            <a:normAutofit/>
          </a:bodyPr>
          <a:lstStyle/>
          <a:p>
            <a:r>
              <a:rPr lang="en-US" sz="2000" dirty="0"/>
              <a:t>Real GDP relationship with Weekly Economic Index</a:t>
            </a:r>
          </a:p>
          <a:p>
            <a:r>
              <a:rPr lang="en-US" sz="2000" dirty="0"/>
              <a:t>Jan 6</a:t>
            </a:r>
            <a:r>
              <a:rPr lang="en-US" sz="2000" baseline="30000" dirty="0"/>
              <a:t>th</a:t>
            </a:r>
            <a:r>
              <a:rPr lang="en-US" sz="2000" dirty="0"/>
              <a:t> Level: 2.94</a:t>
            </a:r>
          </a:p>
          <a:p>
            <a:r>
              <a:rPr lang="en-US" sz="2000" dirty="0"/>
              <a:t>By this measure, the economy seems to be growing despite tighter monetary policy</a:t>
            </a:r>
          </a:p>
        </p:txBody>
      </p:sp>
      <p:sp>
        <p:nvSpPr>
          <p:cNvPr id="31" name="Rectangle 30">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9687" y="357447"/>
            <a:ext cx="4845488" cy="292358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graph of a person and person&#10;&#10;Description automatically generated with medium confidence">
            <a:extLst>
              <a:ext uri="{FF2B5EF4-FFF2-40B4-BE49-F238E27FC236}">
                <a16:creationId xmlns:a16="http://schemas.microsoft.com/office/drawing/2014/main" id="{4F7E24EB-C102-A355-7A97-C034E1592C02}"/>
              </a:ext>
            </a:extLst>
          </p:cNvPr>
          <p:cNvPicPr>
            <a:picLocks noChangeAspect="1"/>
          </p:cNvPicPr>
          <p:nvPr/>
        </p:nvPicPr>
        <p:blipFill>
          <a:blip r:embed="rId2"/>
          <a:stretch>
            <a:fillRect/>
          </a:stretch>
        </p:blipFill>
        <p:spPr>
          <a:xfrm>
            <a:off x="7083423" y="1088209"/>
            <a:ext cx="4397433" cy="1506121"/>
          </a:xfrm>
          <a:prstGeom prst="rect">
            <a:avLst/>
          </a:prstGeom>
        </p:spPr>
      </p:pic>
      <p:sp>
        <p:nvSpPr>
          <p:cNvPr id="35" name="Rectangle 34">
            <a:extLst>
              <a:ext uri="{FF2B5EF4-FFF2-40B4-BE49-F238E27FC236}">
                <a16:creationId xmlns:a16="http://schemas.microsoft.com/office/drawing/2014/main" id="{8CB5D2D7-DF65-4E86-BFBA-FFB9B5ACEB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9687" y="3505479"/>
            <a:ext cx="4845488" cy="292358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graph showing the growth of the stock market&#10;&#10;Description automatically generated">
            <a:extLst>
              <a:ext uri="{FF2B5EF4-FFF2-40B4-BE49-F238E27FC236}">
                <a16:creationId xmlns:a16="http://schemas.microsoft.com/office/drawing/2014/main" id="{6F67B609-B858-403A-2245-275A67B80760}"/>
              </a:ext>
            </a:extLst>
          </p:cNvPr>
          <p:cNvPicPr>
            <a:picLocks noChangeAspect="1"/>
          </p:cNvPicPr>
          <p:nvPr/>
        </p:nvPicPr>
        <p:blipFill>
          <a:blip r:embed="rId3"/>
          <a:stretch>
            <a:fillRect/>
          </a:stretch>
        </p:blipFill>
        <p:spPr>
          <a:xfrm>
            <a:off x="7969355" y="3707894"/>
            <a:ext cx="2623704" cy="2518756"/>
          </a:xfrm>
          <a:prstGeom prst="rect">
            <a:avLst/>
          </a:prstGeom>
        </p:spPr>
      </p:pic>
    </p:spTree>
    <p:extLst>
      <p:ext uri="{BB962C8B-B14F-4D97-AF65-F5344CB8AC3E}">
        <p14:creationId xmlns:p14="http://schemas.microsoft.com/office/powerpoint/2010/main" val="5722905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A522A2-586E-4C74-8005-0377DD31D292}"/>
              </a:ext>
            </a:extLst>
          </p:cNvPr>
          <p:cNvSpPr>
            <a:spLocks noGrp="1"/>
          </p:cNvSpPr>
          <p:nvPr>
            <p:ph type="ctrTitle"/>
          </p:nvPr>
        </p:nvSpPr>
        <p:spPr/>
        <p:txBody>
          <a:bodyPr/>
          <a:lstStyle/>
          <a:p>
            <a:r>
              <a:rPr lang="en-US" dirty="0"/>
              <a:t>Bearish Points</a:t>
            </a:r>
            <a:br>
              <a:rPr lang="en-US" dirty="0"/>
            </a:br>
            <a:endParaRPr lang="en-US" dirty="0"/>
          </a:p>
        </p:txBody>
      </p:sp>
    </p:spTree>
    <p:extLst>
      <p:ext uri="{BB962C8B-B14F-4D97-AF65-F5344CB8AC3E}">
        <p14:creationId xmlns:p14="http://schemas.microsoft.com/office/powerpoint/2010/main" val="13700026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7D736B4-D5C8-F082-DB20-F04D948C926D}"/>
              </a:ext>
            </a:extLst>
          </p:cNvPr>
          <p:cNvSpPr>
            <a:spLocks noGrp="1"/>
          </p:cNvSpPr>
          <p:nvPr>
            <p:ph type="title"/>
          </p:nvPr>
        </p:nvSpPr>
        <p:spPr>
          <a:xfrm>
            <a:off x="589560" y="856180"/>
            <a:ext cx="4560584" cy="1128068"/>
          </a:xfrm>
        </p:spPr>
        <p:txBody>
          <a:bodyPr anchor="ctr">
            <a:normAutofit fontScale="90000"/>
          </a:bodyPr>
          <a:lstStyle/>
          <a:p>
            <a:r>
              <a:rPr lang="en-US" sz="4000" dirty="0"/>
              <a:t>Core CPI </a:t>
            </a:r>
            <a:br>
              <a:rPr lang="en-US" sz="4000" dirty="0"/>
            </a:br>
            <a:r>
              <a:rPr lang="en-US" sz="4000" dirty="0"/>
              <a:t>(Market is too Dovish)</a:t>
            </a:r>
          </a:p>
        </p:txBody>
      </p:sp>
      <p:grpSp>
        <p:nvGrpSpPr>
          <p:cNvPr id="11" name="Group 10">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12" name="Rectangle 11">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952F1C4A-6FA2-7C20-4A11-4B5E94606D08}"/>
              </a:ext>
            </a:extLst>
          </p:cNvPr>
          <p:cNvSpPr>
            <a:spLocks noGrp="1"/>
          </p:cNvSpPr>
          <p:nvPr>
            <p:ph idx="1"/>
          </p:nvPr>
        </p:nvSpPr>
        <p:spPr>
          <a:xfrm>
            <a:off x="590719" y="2330505"/>
            <a:ext cx="4559425" cy="3979585"/>
          </a:xfrm>
        </p:spPr>
        <p:txBody>
          <a:bodyPr anchor="ctr">
            <a:normAutofit/>
          </a:bodyPr>
          <a:lstStyle/>
          <a:p>
            <a:r>
              <a:rPr lang="en-US" sz="2000" dirty="0"/>
              <a:t>Core CPI has fallen quite significantly due to tighter monetary policy but still not close to 2%</a:t>
            </a:r>
          </a:p>
          <a:p>
            <a:r>
              <a:rPr lang="en-US" sz="2000" dirty="0"/>
              <a:t>PCE is what Fed looks at, but most recent data comes out later in the month</a:t>
            </a:r>
          </a:p>
          <a:p>
            <a:r>
              <a:rPr lang="en-US" sz="2000" b="1" dirty="0"/>
              <a:t>Consensus for PCE Number: 2.9% y/y</a:t>
            </a:r>
          </a:p>
          <a:p>
            <a:pPr lvl="1"/>
            <a:r>
              <a:rPr lang="en-US" sz="1600" b="1" dirty="0"/>
              <a:t>0.2% m/m</a:t>
            </a:r>
          </a:p>
          <a:p>
            <a:pPr lvl="1"/>
            <a:r>
              <a:rPr lang="en-US" sz="1600" b="1" dirty="0"/>
              <a:t>This number is coming down but seems to high for Fed to declare victory over inflation</a:t>
            </a:r>
          </a:p>
          <a:p>
            <a:pPr lvl="1"/>
            <a:r>
              <a:rPr lang="en-US" sz="1600" b="1" dirty="0"/>
              <a:t>Expecting rate cuts to not happen until May meeting (market is too dovish)</a:t>
            </a:r>
          </a:p>
        </p:txBody>
      </p:sp>
      <p:sp>
        <p:nvSpPr>
          <p:cNvPr id="17" name="Rectangle 16">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graph of a graph&#10;&#10;Description automatically generated">
            <a:extLst>
              <a:ext uri="{FF2B5EF4-FFF2-40B4-BE49-F238E27FC236}">
                <a16:creationId xmlns:a16="http://schemas.microsoft.com/office/drawing/2014/main" id="{EFE8FE41-8A59-324E-47FD-365C74C7B24B}"/>
              </a:ext>
            </a:extLst>
          </p:cNvPr>
          <p:cNvPicPr>
            <a:picLocks noChangeAspect="1"/>
          </p:cNvPicPr>
          <p:nvPr/>
        </p:nvPicPr>
        <p:blipFill rotWithShape="1">
          <a:blip r:embed="rId2"/>
          <a:srcRect t="64" r="4" b="3"/>
          <a:stretch/>
        </p:blipFill>
        <p:spPr>
          <a:xfrm>
            <a:off x="5977788" y="799352"/>
            <a:ext cx="5425410" cy="5259296"/>
          </a:xfrm>
          <a:prstGeom prst="rect">
            <a:avLst/>
          </a:prstGeom>
        </p:spPr>
      </p:pic>
    </p:spTree>
    <p:extLst>
      <p:ext uri="{BB962C8B-B14F-4D97-AF65-F5344CB8AC3E}">
        <p14:creationId xmlns:p14="http://schemas.microsoft.com/office/powerpoint/2010/main" val="315874053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2577</TotalTime>
  <Words>1145</Words>
  <Application>Microsoft Macintosh PowerPoint</Application>
  <PresentationFormat>Widescreen</PresentationFormat>
  <Paragraphs>120</Paragraphs>
  <Slides>23</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23</vt:i4>
      </vt:variant>
    </vt:vector>
  </HeadingPairs>
  <TitlesOfParts>
    <vt:vector size="27" baseType="lpstr">
      <vt:lpstr>Arial</vt:lpstr>
      <vt:lpstr>Calibri</vt:lpstr>
      <vt:lpstr>Calibri Light</vt:lpstr>
      <vt:lpstr>Office Theme</vt:lpstr>
      <vt:lpstr>Macro Outlook</vt:lpstr>
      <vt:lpstr>Bullish Points</vt:lpstr>
      <vt:lpstr>Fed Policy </vt:lpstr>
      <vt:lpstr>Core CPI and Unemployment: Fed Rate Cuts</vt:lpstr>
      <vt:lpstr>Unemployment Rate</vt:lpstr>
      <vt:lpstr>RRP </vt:lpstr>
      <vt:lpstr>Growth – Positive Recent WEI Prints</vt:lpstr>
      <vt:lpstr>Bearish Points </vt:lpstr>
      <vt:lpstr>Core CPI  (Market is too Dovish)</vt:lpstr>
      <vt:lpstr>Temporary Health Services </vt:lpstr>
      <vt:lpstr>NFP Revisions</vt:lpstr>
      <vt:lpstr>Wage Inflation</vt:lpstr>
      <vt:lpstr>C&amp;I Tightening Standards</vt:lpstr>
      <vt:lpstr>Geopolitical Risks</vt:lpstr>
      <vt:lpstr>Overweights / Underweights</vt:lpstr>
      <vt:lpstr>TLT (Overvalued Levels)</vt:lpstr>
      <vt:lpstr>Steepeners</vt:lpstr>
      <vt:lpstr>SPY (Overvalued Levels)</vt:lpstr>
      <vt:lpstr>Oil and Gas</vt:lpstr>
      <vt:lpstr>Healthcare:  Declining Growth</vt:lpstr>
      <vt:lpstr>Gold</vt:lpstr>
      <vt:lpstr>Defense Companies</vt:lpstr>
      <vt:lpstr>Appendix / Code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Macro Outlook</dc:title>
  <dc:creator>Ryan Finegan</dc:creator>
  <cp:lastModifiedBy>Ryan Finegan</cp:lastModifiedBy>
  <cp:revision>10</cp:revision>
  <dcterms:created xsi:type="dcterms:W3CDTF">2024-01-13T20:55:18Z</dcterms:created>
  <dcterms:modified xsi:type="dcterms:W3CDTF">2024-01-16T00:56:02Z</dcterms:modified>
</cp:coreProperties>
</file>